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1"/>
    <p:sldMasterId id="2147483694" r:id="rId2"/>
    <p:sldMasterId id="2147483709" r:id="rId3"/>
    <p:sldMasterId id="2147483721" r:id="rId4"/>
    <p:sldMasterId id="2147483760" r:id="rId5"/>
  </p:sldMasterIdLst>
  <p:notesMasterIdLst>
    <p:notesMasterId r:id="rId136"/>
  </p:notesMasterIdLst>
  <p:handoutMasterIdLst>
    <p:handoutMasterId r:id="rId137"/>
  </p:handoutMasterIdLst>
  <p:sldIdLst>
    <p:sldId id="258" r:id="rId6"/>
    <p:sldId id="395" r:id="rId7"/>
    <p:sldId id="260" r:id="rId8"/>
    <p:sldId id="261" r:id="rId9"/>
    <p:sldId id="262" r:id="rId10"/>
    <p:sldId id="263"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6" r:id="rId80"/>
    <p:sldId id="337" r:id="rId81"/>
    <p:sldId id="338" r:id="rId82"/>
    <p:sldId id="340" r:id="rId83"/>
    <p:sldId id="341" r:id="rId84"/>
    <p:sldId id="342" r:id="rId85"/>
    <p:sldId id="343" r:id="rId86"/>
    <p:sldId id="344" r:id="rId87"/>
    <p:sldId id="345" r:id="rId88"/>
    <p:sldId id="346" r:id="rId89"/>
    <p:sldId id="347" r:id="rId90"/>
    <p:sldId id="348" r:id="rId91"/>
    <p:sldId id="349" r:id="rId92"/>
    <p:sldId id="350" r:id="rId93"/>
    <p:sldId id="339" r:id="rId94"/>
    <p:sldId id="351" r:id="rId95"/>
    <p:sldId id="353" r:id="rId96"/>
    <p:sldId id="357" r:id="rId97"/>
    <p:sldId id="356" r:id="rId98"/>
    <p:sldId id="352" r:id="rId99"/>
    <p:sldId id="358" r:id="rId100"/>
    <p:sldId id="354" r:id="rId101"/>
    <p:sldId id="355"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3" r:id="rId115"/>
    <p:sldId id="375" r:id="rId116"/>
    <p:sldId id="376" r:id="rId117"/>
    <p:sldId id="377" r:id="rId118"/>
    <p:sldId id="378" r:id="rId119"/>
    <p:sldId id="379" r:id="rId120"/>
    <p:sldId id="380" r:id="rId121"/>
    <p:sldId id="381" r:id="rId122"/>
    <p:sldId id="382" r:id="rId123"/>
    <p:sldId id="383" r:id="rId124"/>
    <p:sldId id="384" r:id="rId125"/>
    <p:sldId id="385" r:id="rId126"/>
    <p:sldId id="386" r:id="rId127"/>
    <p:sldId id="387" r:id="rId128"/>
    <p:sldId id="388" r:id="rId129"/>
    <p:sldId id="389" r:id="rId130"/>
    <p:sldId id="390" r:id="rId131"/>
    <p:sldId id="391" r:id="rId132"/>
    <p:sldId id="392" r:id="rId133"/>
    <p:sldId id="393" r:id="rId134"/>
    <p:sldId id="394" r:id="rId13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2C0CA4-CB9B-46E2-BD0C-1D52F1D05ADC}">
          <p14:sldIdLst>
            <p14:sldId id="258"/>
            <p14:sldId id="395"/>
            <p14:sldId id="260"/>
            <p14:sldId id="261"/>
          </p14:sldIdLst>
        </p14:section>
        <p14:section name="What Is Technical Debt" id="{4607E5D5-58B7-461C-AE10-A800098BCEF9}">
          <p14:sldIdLst>
            <p14:sldId id="262"/>
            <p14:sldId id="263"/>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9"/>
            <p14:sldId id="290"/>
            <p14:sldId id="291"/>
            <p14:sldId id="292"/>
            <p14:sldId id="293"/>
            <p14:sldId id="294"/>
            <p14:sldId id="295"/>
            <p14:sldId id="296"/>
            <p14:sldId id="297"/>
            <p14:sldId id="298"/>
            <p14:sldId id="299"/>
            <p14:sldId id="300"/>
          </p14:sldIdLst>
        </p14:section>
        <p14:section name="Pros and Cons of Technical Debt" id="{7D041ACD-E546-48D6-A58D-CD68FA933D8B}">
          <p14:sldIdLst>
            <p14:sldId id="301"/>
            <p14:sldId id="302"/>
            <p14:sldId id="303"/>
          </p14:sldIdLst>
        </p14:section>
        <p14:section name="What Causes Technical Debt?" id="{99F42629-D791-41D5-8EA7-83967306FD1A}">
          <p14:sldIdLst>
            <p14:sldId id="304"/>
            <p14:sldId id="305"/>
            <p14:sldId id="306"/>
            <p14:sldId id="308"/>
            <p14:sldId id="309"/>
            <p14:sldId id="310"/>
            <p14:sldId id="311"/>
            <p14:sldId id="312"/>
            <p14:sldId id="313"/>
            <p14:sldId id="314"/>
            <p14:sldId id="315"/>
            <p14:sldId id="316"/>
            <p14:sldId id="317"/>
            <p14:sldId id="318"/>
            <p14:sldId id="319"/>
            <p14:sldId id="320"/>
          </p14:sldIdLst>
        </p14:section>
        <p14:section name="Types of Technical Debt" id="{A0567CAB-AA73-4848-9469-830C8B24D213}">
          <p14:sldIdLst>
            <p14:sldId id="321"/>
            <p14:sldId id="322"/>
            <p14:sldId id="323"/>
            <p14:sldId id="324"/>
            <p14:sldId id="325"/>
            <p14:sldId id="326"/>
            <p14:sldId id="327"/>
            <p14:sldId id="328"/>
            <p14:sldId id="329"/>
            <p14:sldId id="330"/>
            <p14:sldId id="331"/>
            <p14:sldId id="332"/>
            <p14:sldId id="333"/>
            <p14:sldId id="334"/>
            <p14:sldId id="336"/>
          </p14:sldIdLst>
        </p14:section>
        <p14:section name="Technical Debt Identification" id="{B5FEF7D4-88EC-429A-942C-29BF4B0699E9}">
          <p14:sldIdLst>
            <p14:sldId id="337"/>
            <p14:sldId id="338"/>
            <p14:sldId id="340"/>
            <p14:sldId id="341"/>
            <p14:sldId id="342"/>
            <p14:sldId id="343"/>
            <p14:sldId id="344"/>
            <p14:sldId id="345"/>
            <p14:sldId id="346"/>
            <p14:sldId id="347"/>
            <p14:sldId id="348"/>
            <p14:sldId id="349"/>
            <p14:sldId id="350"/>
            <p14:sldId id="339"/>
          </p14:sldIdLst>
        </p14:section>
        <p14:section name="Opportunities to Identify Technical Debt" id="{E022F344-4BCF-4335-A47D-9A6B74EDA8C3}">
          <p14:sldIdLst>
            <p14:sldId id="351"/>
            <p14:sldId id="353"/>
            <p14:sldId id="357"/>
            <p14:sldId id="356"/>
            <p14:sldId id="352"/>
            <p14:sldId id="358"/>
            <p14:sldId id="354"/>
            <p14:sldId id="355"/>
            <p14:sldId id="359"/>
          </p14:sldIdLst>
        </p14:section>
        <p14:section name="Recoding Technical Debt" id="{70AB14FB-A562-4725-BC2C-D3FDFE728E5D}">
          <p14:sldIdLst>
            <p14:sldId id="360"/>
            <p14:sldId id="361"/>
            <p14:sldId id="362"/>
            <p14:sldId id="363"/>
            <p14:sldId id="364"/>
            <p14:sldId id="365"/>
          </p14:sldIdLst>
        </p14:section>
        <p14:section name="Tracking Technical Debt" id="{E5AFEAA3-07C3-40ED-94CE-56E5B7242457}">
          <p14:sldIdLst>
            <p14:sldId id="366"/>
            <p14:sldId id="367"/>
            <p14:sldId id="368"/>
            <p14:sldId id="369"/>
            <p14:sldId id="370"/>
            <p14:sldId id="373"/>
            <p14:sldId id="375"/>
            <p14:sldId id="376"/>
            <p14:sldId id="377"/>
            <p14:sldId id="378"/>
            <p14:sldId id="379"/>
          </p14:sldIdLst>
        </p14:section>
        <p14:section name="Technical Debt Ratio" id="{92B95942-BDF5-41D1-B357-B8F6618AAA11}">
          <p14:sldIdLst>
            <p14:sldId id="380"/>
            <p14:sldId id="381"/>
            <p14:sldId id="382"/>
            <p14:sldId id="383"/>
            <p14:sldId id="384"/>
          </p14:sldIdLst>
        </p14:section>
        <p14:section name="Summary" id="{13355CCB-94BC-448A-ACCE-4B3E7B24E75A}">
          <p14:sldIdLst>
            <p14:sldId id="385"/>
            <p14:sldId id="386"/>
            <p14:sldId id="387"/>
            <p14:sldId id="388"/>
            <p14:sldId id="389"/>
            <p14:sldId id="390"/>
            <p14:sldId id="391"/>
            <p14:sldId id="392"/>
            <p14:sldId id="393"/>
            <p14:sldId id="394"/>
          </p14:sldIdLst>
        </p14:section>
      </p14:sectionLst>
    </p:ex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CC3300"/>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3BDBC2"/>
    <a:srgbClr val="2B928C"/>
    <a:srgbClr val="F77462"/>
    <a:srgbClr val="E4DD9C"/>
    <a:srgbClr val="A2D39C"/>
    <a:srgbClr val="EAF0AC"/>
    <a:srgbClr val="6179A8"/>
    <a:srgbClr val="8064A2"/>
    <a:srgbClr val="5EAFA6"/>
    <a:srgbClr val="5CB5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55" autoAdjust="0"/>
    <p:restoredTop sz="85664" autoAdjust="0"/>
  </p:normalViewPr>
  <p:slideViewPr>
    <p:cSldViewPr>
      <p:cViewPr varScale="1">
        <p:scale>
          <a:sx n="129" d="100"/>
          <a:sy n="129" d="100"/>
        </p:scale>
        <p:origin x="1212" y="114"/>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6124"/>
    </p:cViewPr>
  </p:sorterViewPr>
  <p:notesViewPr>
    <p:cSldViewPr>
      <p:cViewPr varScale="1">
        <p:scale>
          <a:sx n="66" d="100"/>
          <a:sy n="66" d="100"/>
        </p:scale>
        <p:origin x="3134"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presProps" Target="presProp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viewProps" Target="view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notesMaster" Target="notesMasters/notes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6"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Las Vegas 2023</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lvl1pPr>
          </a:lstStyle>
          <a:p>
            <a:r>
              <a:rPr lang="en-US" dirty="0"/>
              <a:t>Visual Studio Live! Austin 2022</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E326DE0-BACA-4EA0-B73F-CC7DC1D7F4A1}" type="slidenum">
              <a:rPr lang="en-US" smtClean="0"/>
              <a:pPr/>
              <a:t>1</a:t>
            </a:fld>
            <a:endParaRPr lang="en-US"/>
          </a:p>
        </p:txBody>
      </p:sp>
    </p:spTree>
    <p:extLst>
      <p:ext uri="{BB962C8B-B14F-4D97-AF65-F5344CB8AC3E}">
        <p14:creationId xmlns:p14="http://schemas.microsoft.com/office/powerpoint/2010/main" val="1927395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also had to find new developers to replace those who had left, which added to their difficulties.</a:t>
            </a:r>
          </a:p>
        </p:txBody>
      </p:sp>
    </p:spTree>
    <p:extLst>
      <p:ext uri="{BB962C8B-B14F-4D97-AF65-F5344CB8AC3E}">
        <p14:creationId xmlns:p14="http://schemas.microsoft.com/office/powerpoint/2010/main" val="3753517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then on, the team was more careful to follow best practices and avoid technical debt.  They learned the hard way about the importance of taking the time to do things right, even if it means delivering the project a little late.  They also made sure to prioritize their health and well-being, so that could continue to deliver high-quality software for their clients.</a:t>
            </a:r>
          </a:p>
        </p:txBody>
      </p:sp>
    </p:spTree>
    <p:extLst>
      <p:ext uri="{BB962C8B-B14F-4D97-AF65-F5344CB8AC3E}">
        <p14:creationId xmlns:p14="http://schemas.microsoft.com/office/powerpoint/2010/main" val="2867223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“Shipping first-time code is like going into debt.  A little debt speeds development so long as it is paid back promptly with a rewrite. Objects make the cost of this transaction tolerable. </a:t>
            </a:r>
          </a:p>
        </p:txBody>
      </p:sp>
    </p:spTree>
    <p:extLst>
      <p:ext uri="{BB962C8B-B14F-4D97-AF65-F5344CB8AC3E}">
        <p14:creationId xmlns:p14="http://schemas.microsoft.com/office/powerpoint/2010/main" val="657301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danger occurs when the debt is not repaid.</a:t>
            </a:r>
          </a:p>
        </p:txBody>
      </p:sp>
    </p:spTree>
    <p:extLst>
      <p:ext uri="{BB962C8B-B14F-4D97-AF65-F5344CB8AC3E}">
        <p14:creationId xmlns:p14="http://schemas.microsoft.com/office/powerpoint/2010/main" val="1160200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minute spent on not-quite-right code counts as interest on that debt.</a:t>
            </a:r>
          </a:p>
        </p:txBody>
      </p:sp>
    </p:spTree>
    <p:extLst>
      <p:ext uri="{BB962C8B-B14F-4D97-AF65-F5344CB8AC3E}">
        <p14:creationId xmlns:p14="http://schemas.microsoft.com/office/powerpoint/2010/main" val="2268848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Entire engineering organizations can be brought to a stand-still under the debt load of an unconsolidated implementation, object-oriented or otherwise."</a:t>
            </a:r>
          </a:p>
        </p:txBody>
      </p:sp>
    </p:spTree>
    <p:extLst>
      <p:ext uri="{BB962C8B-B14F-4D97-AF65-F5344CB8AC3E}">
        <p14:creationId xmlns:p14="http://schemas.microsoft.com/office/powerpoint/2010/main" val="2829845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metaphor, doing things</a:t>
            </a:r>
          </a:p>
        </p:txBody>
      </p:sp>
    </p:spTree>
    <p:extLst>
      <p:ext uri="{BB962C8B-B14F-4D97-AF65-F5344CB8AC3E}">
        <p14:creationId xmlns:p14="http://schemas.microsoft.com/office/powerpoint/2010/main" val="2631435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quick and dirty way sets us up with a technical debt, which is similar to a financial debt.  Like a financial debt, the technical debt</a:t>
            </a:r>
          </a:p>
        </p:txBody>
      </p:sp>
    </p:spTree>
    <p:extLst>
      <p:ext uri="{BB962C8B-B14F-4D97-AF65-F5344CB8AC3E}">
        <p14:creationId xmlns:p14="http://schemas.microsoft.com/office/powerpoint/2010/main" val="2495689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incurs interest payments, which come in the form of the </a:t>
            </a:r>
          </a:p>
        </p:txBody>
      </p:sp>
    </p:spTree>
    <p:extLst>
      <p:ext uri="{BB962C8B-B14F-4D97-AF65-F5344CB8AC3E}">
        <p14:creationId xmlns:p14="http://schemas.microsoft.com/office/powerpoint/2010/main" val="1427188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effort that we have to do in future development.</a:t>
            </a:r>
          </a:p>
        </p:txBody>
      </p:sp>
    </p:spTree>
    <p:extLst>
      <p:ext uri="{BB962C8B-B14F-4D97-AF65-F5344CB8AC3E}">
        <p14:creationId xmlns:p14="http://schemas.microsoft.com/office/powerpoint/2010/main" val="2118827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upon a time, there was a software development team that was working on a project for a big client.  The project was complex, and the deadline was tight, so the team decided to take shortcuts and make quick fixes instead of following best practices.</a:t>
            </a:r>
          </a:p>
          <a:p>
            <a:endParaRPr lang="en-US" dirty="0"/>
          </a:p>
          <a:p>
            <a:r>
              <a:rPr lang="en-US" dirty="0"/>
              <a:t>At first, everything seemed to be going well.  The project was delivered on time and the client was happy with the results.</a:t>
            </a:r>
          </a:p>
          <a:p>
            <a:endParaRPr lang="en-US" dirty="0"/>
          </a:p>
          <a:p>
            <a:r>
              <a:rPr lang="en-US" dirty="0"/>
              <a:t>However, as time went on,</a:t>
            </a:r>
          </a:p>
        </p:txBody>
      </p:sp>
    </p:spTree>
    <p:extLst>
      <p:ext uri="{BB962C8B-B14F-4D97-AF65-F5344CB8AC3E}">
        <p14:creationId xmlns:p14="http://schemas.microsoft.com/office/powerpoint/2010/main" val="2286108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implied cost of additional</a:t>
            </a:r>
          </a:p>
        </p:txBody>
      </p:sp>
    </p:spTree>
    <p:extLst>
      <p:ext uri="{BB962C8B-B14F-4D97-AF65-F5344CB8AC3E}">
        <p14:creationId xmlns:p14="http://schemas.microsoft.com/office/powerpoint/2010/main" val="2766832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rework caused by</a:t>
            </a:r>
          </a:p>
        </p:txBody>
      </p:sp>
    </p:spTree>
    <p:extLst>
      <p:ext uri="{BB962C8B-B14F-4D97-AF65-F5344CB8AC3E}">
        <p14:creationId xmlns:p14="http://schemas.microsoft.com/office/powerpoint/2010/main" val="326152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an easy (limited) solution now instead of using a</a:t>
            </a:r>
          </a:p>
        </p:txBody>
      </p:sp>
    </p:spTree>
    <p:extLst>
      <p:ext uri="{BB962C8B-B14F-4D97-AF65-F5344CB8AC3E}">
        <p14:creationId xmlns:p14="http://schemas.microsoft.com/office/powerpoint/2010/main" val="3406818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better approach that would take longer</a:t>
            </a:r>
          </a:p>
        </p:txBody>
      </p:sp>
    </p:spTree>
    <p:extLst>
      <p:ext uri="{BB962C8B-B14F-4D97-AF65-F5344CB8AC3E}">
        <p14:creationId xmlns:p14="http://schemas.microsoft.com/office/powerpoint/2010/main" val="122588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start writing an application.  In the beginning there is no need for user roles.  Everyone can do everything.</a:t>
            </a:r>
          </a:p>
        </p:txBody>
      </p:sp>
    </p:spTree>
    <p:extLst>
      <p:ext uri="{BB962C8B-B14F-4D97-AF65-F5344CB8AC3E}">
        <p14:creationId xmlns:p14="http://schemas.microsoft.com/office/powerpoint/2010/main" val="1026187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you starting having two different permissions for a specific action, like one kind of user can see a report and the other cannot.  The development team considers whether to create a full-fledged permission system, using a nice set of design patterns for it.  But at this point it really looks like over-engineering.  One method in the business logic and one in the presentation layer will do.</a:t>
            </a:r>
          </a:p>
        </p:txBody>
      </p:sp>
    </p:spTree>
    <p:extLst>
      <p:ext uri="{BB962C8B-B14F-4D97-AF65-F5344CB8AC3E}">
        <p14:creationId xmlns:p14="http://schemas.microsoft.com/office/powerpoint/2010/main" val="4250946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time later another things requires the differentiation of users, and then another, and another.  At this point, the developers realized that the code is starting to get messy, and the solution is to refactor the code to have a decent permission system.  But this refactoring will take time than just adding another method  But will simplify the code and make future permissions to be added one line of code, or even by just adding a row in the database.</a:t>
            </a:r>
          </a:p>
        </p:txBody>
      </p:sp>
    </p:spTree>
    <p:extLst>
      <p:ext uri="{BB962C8B-B14F-4D97-AF65-F5344CB8AC3E}">
        <p14:creationId xmlns:p14="http://schemas.microsoft.com/office/powerpoint/2010/main" val="3458530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company has the opportunity to add five customer in a week, but really need another permission change in a couple of days.</a:t>
            </a:r>
          </a:p>
          <a:p>
            <a:endParaRPr lang="en-US" dirty="0"/>
          </a:p>
          <a:p>
            <a:r>
              <a:rPr lang="en-US" sz="1200" b="0" i="0" u="none" strike="noStrike" kern="1200" dirty="0">
                <a:solidFill>
                  <a:schemeClr val="tx1"/>
                </a:solidFill>
                <a:effectLst/>
                <a:latin typeface="+mn-lt"/>
                <a:ea typeface="+mn-ea"/>
                <a:cs typeface="+mn-cs"/>
              </a:rPr>
              <a:t>The problem is that there </a:t>
            </a:r>
            <a:r>
              <a:rPr lang="en-US" sz="1200" b="0" i="1" u="none" strike="noStrike" kern="1200" dirty="0">
                <a:solidFill>
                  <a:schemeClr val="tx1"/>
                </a:solidFill>
                <a:effectLst/>
                <a:latin typeface="+mn-lt"/>
                <a:ea typeface="+mn-ea"/>
                <a:cs typeface="+mn-cs"/>
              </a:rPr>
              <a:t>really</a:t>
            </a:r>
            <a:r>
              <a:rPr lang="en-US" sz="1200" b="0" i="0" u="none" strike="noStrike" kern="1200" dirty="0">
                <a:solidFill>
                  <a:schemeClr val="tx1"/>
                </a:solidFill>
                <a:effectLst/>
                <a:latin typeface="+mn-lt"/>
                <a:ea typeface="+mn-ea"/>
                <a:cs typeface="+mn-cs"/>
              </a:rPr>
              <a:t> is a business need to have the current permission live in one or two days, because this will make five potential customers sign a contract this week, rather than next week, or maybe never, if they dislike the fact that the company haven’t done their only request.</a:t>
            </a:r>
          </a:p>
        </p:txBody>
      </p:sp>
    </p:spTree>
    <p:extLst>
      <p:ext uri="{BB962C8B-B14F-4D97-AF65-F5344CB8AC3E}">
        <p14:creationId xmlns:p14="http://schemas.microsoft.com/office/powerpoint/2010/main" val="39410400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91292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 Term Support (LTS) _ LTS releases are supported for three years after the initial release.</a:t>
            </a:r>
          </a:p>
          <a:p>
            <a:r>
              <a:rPr lang="en-US" dirty="0"/>
              <a:t>Current – Current releases are supported for six months after a subsequent Current or LTS release.  Release happen every 12 months, so the support period for Current is 18 months.</a:t>
            </a:r>
          </a:p>
          <a:p>
            <a:endParaRPr lang="en-US" dirty="0"/>
          </a:p>
          <a:p>
            <a:r>
              <a:rPr lang="en-US" dirty="0"/>
              <a:t>.NET 5 – Original Release Date – November 10, 2020</a:t>
            </a:r>
          </a:p>
          <a:p>
            <a:r>
              <a:rPr lang="en-US" dirty="0"/>
              <a:t>.NET 5 – End of Support – May 10, 2022</a:t>
            </a:r>
          </a:p>
          <a:p>
            <a:endParaRPr lang="en-US" dirty="0"/>
          </a:p>
          <a:p>
            <a:r>
              <a:rPr lang="en-US" dirty="0"/>
              <a:t>.NET 6 – Original Release Date – November 8, 2021</a:t>
            </a:r>
          </a:p>
          <a:p>
            <a:r>
              <a:rPr lang="en-US" dirty="0"/>
              <a:t>.NET 6 – End of Support – November 13, 2022</a:t>
            </a:r>
          </a:p>
          <a:p>
            <a:endParaRPr lang="en-US" dirty="0"/>
          </a:p>
        </p:txBody>
      </p:sp>
    </p:spTree>
    <p:extLst>
      <p:ext uri="{BB962C8B-B14F-4D97-AF65-F5344CB8AC3E}">
        <p14:creationId xmlns:p14="http://schemas.microsoft.com/office/powerpoint/2010/main" val="66856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team realized that the shortcuts they had taken were causing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code was difficult to read and maintain, which made it time-consuming and expensive to fix bugs.  The team also realized that they had neglected to properly document the code,</a:t>
            </a:r>
          </a:p>
        </p:txBody>
      </p:sp>
    </p:spTree>
    <p:extLst>
      <p:ext uri="{BB962C8B-B14F-4D97-AF65-F5344CB8AC3E}">
        <p14:creationId xmlns:p14="http://schemas.microsoft.com/office/powerpoint/2010/main" val="2725967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5043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Insufficient up-front definition</a:t>
            </a:r>
            <a:r>
              <a:rPr lang="en-US" sz="1200" b="0" i="0" u="none" strike="noStrike" kern="1200" dirty="0">
                <a:solidFill>
                  <a:schemeClr val="tx1"/>
                </a:solidFill>
                <a:effectLst/>
                <a:latin typeface="+mn-lt"/>
                <a:ea typeface="+mn-ea"/>
                <a:cs typeface="+mn-cs"/>
              </a:rPr>
              <a:t>, where requirements are still being defined during development, development starts before any design takes place. This is done to save time but often has to be reworked later.</a:t>
            </a:r>
          </a:p>
        </p:txBody>
      </p:sp>
    </p:spTree>
    <p:extLst>
      <p:ext uri="{BB962C8B-B14F-4D97-AF65-F5344CB8AC3E}">
        <p14:creationId xmlns:p14="http://schemas.microsoft.com/office/powerpoint/2010/main" val="25888765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Business pressures</a:t>
            </a:r>
            <a:r>
              <a:rPr lang="en-US" sz="1200" b="0" i="0" u="none" strike="noStrike" kern="1200" dirty="0">
                <a:solidFill>
                  <a:schemeClr val="tx1"/>
                </a:solidFill>
                <a:effectLst/>
                <a:latin typeface="+mn-lt"/>
                <a:ea typeface="+mn-ea"/>
                <a:cs typeface="+mn-cs"/>
              </a:rPr>
              <a:t>, where the business considers getting something released sooner before all of the necessary changes are complete, builds up technical debt comprising those uncompleted changes.</a:t>
            </a:r>
          </a:p>
        </p:txBody>
      </p:sp>
    </p:spTree>
    <p:extLst>
      <p:ext uri="{BB962C8B-B14F-4D97-AF65-F5344CB8AC3E}">
        <p14:creationId xmlns:p14="http://schemas.microsoft.com/office/powerpoint/2010/main" val="21358589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process or understanding</a:t>
            </a:r>
            <a:r>
              <a:rPr lang="en-US" sz="1200" b="0" i="0" u="none" strike="noStrike" kern="1200" dirty="0">
                <a:solidFill>
                  <a:schemeClr val="tx1"/>
                </a:solidFill>
                <a:effectLst/>
                <a:latin typeface="+mn-lt"/>
                <a:ea typeface="+mn-ea"/>
                <a:cs typeface="+mn-cs"/>
              </a:rPr>
              <a:t>, where businesses are blind to the concept of technical debt and make decisions without considering the implications.</a:t>
            </a:r>
          </a:p>
        </p:txBody>
      </p:sp>
    </p:spTree>
    <p:extLst>
      <p:ext uri="{BB962C8B-B14F-4D97-AF65-F5344CB8AC3E}">
        <p14:creationId xmlns:p14="http://schemas.microsoft.com/office/powerpoint/2010/main" val="33052108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Tightly-coupled components</a:t>
            </a:r>
            <a:r>
              <a:rPr lang="en-US" sz="1200" b="0" i="0" u="none" strike="noStrike" kern="1200" dirty="0">
                <a:solidFill>
                  <a:schemeClr val="tx1"/>
                </a:solidFill>
                <a:effectLst/>
                <a:latin typeface="+mn-lt"/>
                <a:ea typeface="+mn-ea"/>
                <a:cs typeface="+mn-cs"/>
              </a:rPr>
              <a:t>, where functions are not modular, the software is not flexible enough to adapt to changes in business needs.</a:t>
            </a:r>
          </a:p>
        </p:txBody>
      </p:sp>
    </p:spTree>
    <p:extLst>
      <p:ext uri="{BB962C8B-B14F-4D97-AF65-F5344CB8AC3E}">
        <p14:creationId xmlns:p14="http://schemas.microsoft.com/office/powerpoint/2010/main" val="190617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a test suite</a:t>
            </a:r>
            <a:r>
              <a:rPr lang="en-US" sz="1200" b="0" i="0" u="none" strike="noStrike" kern="1200" dirty="0">
                <a:solidFill>
                  <a:schemeClr val="tx1"/>
                </a:solidFill>
                <a:effectLst/>
                <a:latin typeface="+mn-lt"/>
                <a:ea typeface="+mn-ea"/>
                <a:cs typeface="+mn-cs"/>
              </a:rPr>
              <a:t>, which encourages quick and risky band-aids to fix bugs.</a:t>
            </a:r>
          </a:p>
          <a:p>
            <a:endParaRPr lang="en-US" dirty="0"/>
          </a:p>
        </p:txBody>
      </p:sp>
    </p:spTree>
    <p:extLst>
      <p:ext uri="{BB962C8B-B14F-4D97-AF65-F5344CB8AC3E}">
        <p14:creationId xmlns:p14="http://schemas.microsoft.com/office/powerpoint/2010/main" val="36038508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documentation</a:t>
            </a:r>
            <a:r>
              <a:rPr lang="en-US" sz="1200" b="0" i="0" u="none" strike="noStrike" kern="1200" dirty="0">
                <a:solidFill>
                  <a:schemeClr val="tx1"/>
                </a:solidFill>
                <a:effectLst/>
                <a:latin typeface="+mn-lt"/>
                <a:ea typeface="+mn-ea"/>
                <a:cs typeface="+mn-cs"/>
              </a:rPr>
              <a:t>, where code is created without necessary supporting documentation. The work to create any supporting documentation represents a debt that must be paid.</a:t>
            </a:r>
          </a:p>
        </p:txBody>
      </p:sp>
    </p:spTree>
    <p:extLst>
      <p:ext uri="{BB962C8B-B14F-4D97-AF65-F5344CB8AC3E}">
        <p14:creationId xmlns:p14="http://schemas.microsoft.com/office/powerpoint/2010/main" val="16385850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collaboration</a:t>
            </a:r>
            <a:r>
              <a:rPr lang="en-US" sz="1200" b="0" i="0" u="none" strike="noStrike" kern="1200" dirty="0">
                <a:solidFill>
                  <a:schemeClr val="tx1"/>
                </a:solidFill>
                <a:effectLst/>
                <a:latin typeface="+mn-lt"/>
                <a:ea typeface="+mn-ea"/>
                <a:cs typeface="+mn-cs"/>
              </a:rPr>
              <a:t>, where knowledge isn't shared around the organization and business efficiency suffers, or junior developers are not properly mentored.</a:t>
            </a:r>
          </a:p>
        </p:txBody>
      </p:sp>
    </p:spTree>
    <p:extLst>
      <p:ext uri="{BB962C8B-B14F-4D97-AF65-F5344CB8AC3E}">
        <p14:creationId xmlns:p14="http://schemas.microsoft.com/office/powerpoint/2010/main" val="19275047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Parallel development</a:t>
            </a:r>
            <a:r>
              <a:rPr lang="en-US" sz="1200" b="0" i="0" u="none" strike="noStrike" kern="1200" dirty="0">
                <a:solidFill>
                  <a:schemeClr val="tx1"/>
                </a:solidFill>
                <a:effectLst/>
                <a:latin typeface="+mn-lt"/>
                <a:ea typeface="+mn-ea"/>
                <a:cs typeface="+mn-cs"/>
              </a:rPr>
              <a:t> on two or more branches accrues technical debt because of the work required to merge the changes into a single source base. The more changes that are done in isolation, the more debt is piled up.</a:t>
            </a:r>
          </a:p>
        </p:txBody>
      </p:sp>
    </p:spTree>
    <p:extLst>
      <p:ext uri="{BB962C8B-B14F-4D97-AF65-F5344CB8AC3E}">
        <p14:creationId xmlns:p14="http://schemas.microsoft.com/office/powerpoint/2010/main" val="9159224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Delayed refactoring</a:t>
            </a:r>
            <a:r>
              <a:rPr lang="en-US" sz="1200" b="0" i="0" u="none" strike="noStrike" kern="1200" dirty="0">
                <a:solidFill>
                  <a:schemeClr val="tx1"/>
                </a:solidFill>
                <a:effectLst/>
                <a:latin typeface="+mn-lt"/>
                <a:ea typeface="+mn-ea"/>
                <a:cs typeface="+mn-cs"/>
              </a:rPr>
              <a:t> – As the requirements for a project evolve, it may become clear that parts of the code have become inefficient or difficult to edit and must be refactored in order to support future requirements. The longer that refactoring is delayed, and the more code is added, the bigger the debt.</a:t>
            </a:r>
          </a:p>
        </p:txBody>
      </p:sp>
    </p:spTree>
    <p:extLst>
      <p:ext uri="{BB962C8B-B14F-4D97-AF65-F5344CB8AC3E}">
        <p14:creationId xmlns:p14="http://schemas.microsoft.com/office/powerpoint/2010/main" val="1596872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made it difficult for new developers to understand how the system worked.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Furthermore, the team had not done enough testing, which resulted in a high number of bugs.  And the architecture of the system was overly complex, which made it difficult to make changes without breaking other parts of the system.</a:t>
            </a:r>
          </a:p>
        </p:txBody>
      </p:sp>
    </p:spTree>
    <p:extLst>
      <p:ext uri="{BB962C8B-B14F-4D97-AF65-F5344CB8AC3E}">
        <p14:creationId xmlns:p14="http://schemas.microsoft.com/office/powerpoint/2010/main" val="37174341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alignment to standards</a:t>
            </a:r>
            <a:r>
              <a:rPr lang="en-US" sz="1200" b="0" i="0" u="none" strike="noStrike" kern="1200" dirty="0">
                <a:solidFill>
                  <a:schemeClr val="tx1"/>
                </a:solidFill>
                <a:effectLst/>
                <a:latin typeface="+mn-lt"/>
                <a:ea typeface="+mn-ea"/>
                <a:cs typeface="+mn-cs"/>
              </a:rPr>
              <a:t>, where industry standard features, frameworks, technologies are ignored. Eventually, integration with standards will come, doing sooner will cost less (similar to 'delayed refactoring').</a:t>
            </a:r>
          </a:p>
        </p:txBody>
      </p:sp>
    </p:spTree>
    <p:extLst>
      <p:ext uri="{BB962C8B-B14F-4D97-AF65-F5344CB8AC3E}">
        <p14:creationId xmlns:p14="http://schemas.microsoft.com/office/powerpoint/2010/main" val="7572323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knowledge</a:t>
            </a:r>
            <a:r>
              <a:rPr lang="en-US" sz="1200" b="0" i="0" u="none" strike="noStrike" kern="1200" dirty="0">
                <a:solidFill>
                  <a:schemeClr val="tx1"/>
                </a:solidFill>
                <a:effectLst/>
                <a:latin typeface="+mn-lt"/>
                <a:ea typeface="+mn-ea"/>
                <a:cs typeface="+mn-cs"/>
              </a:rPr>
              <a:t>, when the developer simply doesn't know how to write elegant code.</a:t>
            </a:r>
          </a:p>
        </p:txBody>
      </p:sp>
    </p:spTree>
    <p:extLst>
      <p:ext uri="{BB962C8B-B14F-4D97-AF65-F5344CB8AC3E}">
        <p14:creationId xmlns:p14="http://schemas.microsoft.com/office/powerpoint/2010/main" val="9242964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Lack of ownership</a:t>
            </a:r>
            <a:r>
              <a:rPr lang="en-US" sz="1200" b="0" i="0" u="none" strike="noStrike" kern="1200" dirty="0">
                <a:solidFill>
                  <a:schemeClr val="tx1"/>
                </a:solidFill>
                <a:effectLst/>
                <a:latin typeface="+mn-lt"/>
                <a:ea typeface="+mn-ea"/>
                <a:cs typeface="+mn-cs"/>
              </a:rPr>
              <a:t>, when outsourced software efforts result in in-house engineering being required to refactor or rewrite outsourced code.</a:t>
            </a:r>
          </a:p>
        </p:txBody>
      </p:sp>
    </p:spTree>
    <p:extLst>
      <p:ext uri="{BB962C8B-B14F-4D97-AF65-F5344CB8AC3E}">
        <p14:creationId xmlns:p14="http://schemas.microsoft.com/office/powerpoint/2010/main" val="29262090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Poor technological leadership</a:t>
            </a:r>
            <a:r>
              <a:rPr lang="en-US" sz="1200" b="0" i="0" u="none" strike="noStrike" kern="1200" dirty="0">
                <a:solidFill>
                  <a:schemeClr val="tx1"/>
                </a:solidFill>
                <a:effectLst/>
                <a:latin typeface="+mn-lt"/>
                <a:ea typeface="+mn-ea"/>
                <a:cs typeface="+mn-cs"/>
              </a:rPr>
              <a:t> where poorly thought out commands handed down the chain of command increases the technical debt rather than reduce it.</a:t>
            </a:r>
          </a:p>
        </p:txBody>
      </p:sp>
    </p:spTree>
    <p:extLst>
      <p:ext uri="{BB962C8B-B14F-4D97-AF65-F5344CB8AC3E}">
        <p14:creationId xmlns:p14="http://schemas.microsoft.com/office/powerpoint/2010/main" val="13751553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Last minute specification changes</a:t>
            </a:r>
            <a:r>
              <a:rPr lang="en-US" sz="1200" b="0" i="0" u="none" strike="noStrike" kern="1200" dirty="0">
                <a:solidFill>
                  <a:schemeClr val="tx1"/>
                </a:solidFill>
                <a:effectLst/>
                <a:latin typeface="+mn-lt"/>
                <a:ea typeface="+mn-ea"/>
                <a:cs typeface="+mn-cs"/>
              </a:rPr>
              <a:t>; these have potential to percolate throughout a project but no time or budget to see them through with documentation and checks.</a:t>
            </a:r>
          </a:p>
          <a:p>
            <a:endParaRPr lang="en-US" dirty="0"/>
          </a:p>
        </p:txBody>
      </p:sp>
    </p:spTree>
    <p:extLst>
      <p:ext uri="{BB962C8B-B14F-4D97-AF65-F5344CB8AC3E}">
        <p14:creationId xmlns:p14="http://schemas.microsoft.com/office/powerpoint/2010/main" val="7672102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Architecture debt </a:t>
            </a:r>
            <a:r>
              <a:rPr lang="en-US" sz="1200" b="0" i="0" u="none" strike="noStrike" kern="1200" dirty="0">
                <a:solidFill>
                  <a:schemeClr val="tx1"/>
                </a:solidFill>
                <a:effectLst/>
                <a:latin typeface="+mn-lt"/>
                <a:ea typeface="+mn-ea"/>
                <a:cs typeface="+mn-cs"/>
              </a:rPr>
              <a:t>: Refers to problems encountered in architecture – for example, violation of modularity – that can affect architectural requirements (including performance and robustness, among others).</a:t>
            </a:r>
          </a:p>
          <a:p>
            <a:endParaRPr lang="en-US" dirty="0"/>
          </a:p>
          <a:p>
            <a:endParaRPr lang="en-US" dirty="0"/>
          </a:p>
        </p:txBody>
      </p:sp>
    </p:spTree>
    <p:extLst>
      <p:ext uri="{BB962C8B-B14F-4D97-AF65-F5344CB8AC3E}">
        <p14:creationId xmlns:p14="http://schemas.microsoft.com/office/powerpoint/2010/main" val="1621225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Build debt </a:t>
            </a:r>
            <a:r>
              <a:rPr lang="en-US" sz="1200" b="0" i="0" u="none" strike="noStrike" kern="1200" dirty="0">
                <a:solidFill>
                  <a:schemeClr val="tx1"/>
                </a:solidFill>
                <a:effectLst/>
                <a:latin typeface="+mn-lt"/>
                <a:ea typeface="+mn-ea"/>
                <a:cs typeface="+mn-cs"/>
              </a:rPr>
              <a:t>: Refers to issues that make builds more difficult or resource consuming than necessary.</a:t>
            </a:r>
          </a:p>
          <a:p>
            <a:endParaRPr lang="en-US" dirty="0"/>
          </a:p>
          <a:p>
            <a:endParaRPr lang="en-US" dirty="0"/>
          </a:p>
        </p:txBody>
      </p:sp>
    </p:spTree>
    <p:extLst>
      <p:ext uri="{BB962C8B-B14F-4D97-AF65-F5344CB8AC3E}">
        <p14:creationId xmlns:p14="http://schemas.microsoft.com/office/powerpoint/2010/main" val="8942269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Code debt </a:t>
            </a:r>
            <a:r>
              <a:rPr lang="en-US" sz="1200" b="0" i="0" u="none" strike="noStrike" kern="1200" dirty="0">
                <a:solidFill>
                  <a:schemeClr val="tx1"/>
                </a:solidFill>
                <a:effectLst/>
                <a:latin typeface="+mn-lt"/>
                <a:ea typeface="+mn-ea"/>
                <a:cs typeface="+mn-cs"/>
              </a:rPr>
              <a:t>: Refers to problems found in the source code that make it more difficult to be maintained.</a:t>
            </a:r>
          </a:p>
          <a:p>
            <a:endParaRPr lang="en-US" dirty="0"/>
          </a:p>
        </p:txBody>
      </p:sp>
    </p:spTree>
    <p:extLst>
      <p:ext uri="{BB962C8B-B14F-4D97-AF65-F5344CB8AC3E}">
        <p14:creationId xmlns:p14="http://schemas.microsoft.com/office/powerpoint/2010/main" val="34598080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Defect debt </a:t>
            </a:r>
            <a:r>
              <a:rPr lang="en-US" sz="1200" b="0" i="0" u="none" strike="noStrike" kern="1200" dirty="0">
                <a:solidFill>
                  <a:schemeClr val="tx1"/>
                </a:solidFill>
                <a:effectLst/>
                <a:latin typeface="+mn-lt"/>
                <a:ea typeface="+mn-ea"/>
                <a:cs typeface="+mn-cs"/>
              </a:rPr>
              <a:t>: Refers to known defects, usually identified by testing activities or by the user, that the change control board agrees should be fixed, but have been deferred due to competing priorities and limited resources.</a:t>
            </a:r>
          </a:p>
        </p:txBody>
      </p:sp>
    </p:spTree>
    <p:extLst>
      <p:ext uri="{BB962C8B-B14F-4D97-AF65-F5344CB8AC3E}">
        <p14:creationId xmlns:p14="http://schemas.microsoft.com/office/powerpoint/2010/main" val="34934473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Design debt </a:t>
            </a:r>
            <a:r>
              <a:rPr lang="en-US" sz="1200" b="0" i="0" u="none" strike="noStrike" kern="1200" dirty="0">
                <a:solidFill>
                  <a:schemeClr val="tx1"/>
                </a:solidFill>
                <a:effectLst/>
                <a:latin typeface="+mn-lt"/>
                <a:ea typeface="+mn-ea"/>
                <a:cs typeface="+mn-cs"/>
              </a:rPr>
              <a:t>: Refers to debt that can be discovered by analyzing the source code and identifying the use of practices that violate the principles of good object-oriented design (for example, very large or tightly coupled classes).</a:t>
            </a:r>
          </a:p>
        </p:txBody>
      </p:sp>
    </p:spTree>
    <p:extLst>
      <p:ext uri="{BB962C8B-B14F-4D97-AF65-F5344CB8AC3E}">
        <p14:creationId xmlns:p14="http://schemas.microsoft.com/office/powerpoint/2010/main" val="409697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result of these problems, the team found themselves spending more and more time fixing bugs and maintaining the system instead of working on new features.</a:t>
            </a:r>
          </a:p>
        </p:txBody>
      </p:sp>
    </p:spTree>
    <p:extLst>
      <p:ext uri="{BB962C8B-B14F-4D97-AF65-F5344CB8AC3E}">
        <p14:creationId xmlns:p14="http://schemas.microsoft.com/office/powerpoint/2010/main" val="27664835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Documentation debt </a:t>
            </a:r>
            <a:r>
              <a:rPr lang="en-US" sz="1200" b="0" i="0" u="none" strike="noStrike" kern="1200" dirty="0">
                <a:solidFill>
                  <a:schemeClr val="tx1"/>
                </a:solidFill>
                <a:effectLst/>
                <a:latin typeface="+mn-lt"/>
                <a:ea typeface="+mn-ea"/>
                <a:cs typeface="+mn-cs"/>
              </a:rPr>
              <a:t>: Refers to problems found in software project documentation, including missing, inadequate, or incomplete documentation of any type.</a:t>
            </a:r>
          </a:p>
        </p:txBody>
      </p:sp>
    </p:spTree>
    <p:extLst>
      <p:ext uri="{BB962C8B-B14F-4D97-AF65-F5344CB8AC3E}">
        <p14:creationId xmlns:p14="http://schemas.microsoft.com/office/powerpoint/2010/main" val="13091179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Infrastructure debt </a:t>
            </a:r>
            <a:r>
              <a:rPr lang="en-US" sz="1200" b="0" i="0" u="none" strike="noStrike" kern="1200" dirty="0">
                <a:solidFill>
                  <a:schemeClr val="tx1"/>
                </a:solidFill>
                <a:effectLst/>
                <a:latin typeface="+mn-lt"/>
                <a:ea typeface="+mn-ea"/>
                <a:cs typeface="+mn-cs"/>
              </a:rPr>
              <a:t>: Refers to infrastructure issues that can delay or hinder some development activities.</a:t>
            </a:r>
          </a:p>
        </p:txBody>
      </p:sp>
    </p:spTree>
    <p:extLst>
      <p:ext uri="{BB962C8B-B14F-4D97-AF65-F5344CB8AC3E}">
        <p14:creationId xmlns:p14="http://schemas.microsoft.com/office/powerpoint/2010/main" val="1717540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People debt </a:t>
            </a:r>
            <a:r>
              <a:rPr lang="en-US" sz="1200" b="0" i="0" u="none" strike="noStrike" kern="1200" dirty="0">
                <a:solidFill>
                  <a:schemeClr val="tx1"/>
                </a:solidFill>
                <a:effectLst/>
                <a:latin typeface="+mn-lt"/>
                <a:ea typeface="+mn-ea"/>
                <a:cs typeface="+mn-cs"/>
              </a:rPr>
              <a:t>: Refers to people issues – for example, expertise concentrated in too few people as a result of delayed training – that can delay or hinder some development activities.</a:t>
            </a:r>
          </a:p>
          <a:p>
            <a:endParaRPr lang="en-US" dirty="0"/>
          </a:p>
          <a:p>
            <a:pPr algn="l"/>
            <a:r>
              <a:rPr lang="en-US" b="0" i="0" dirty="0">
                <a:solidFill>
                  <a:srgbClr val="202122"/>
                </a:solidFill>
                <a:effectLst/>
                <a:latin typeface="Arial" panose="020B0604020202020204" pitchFamily="34" charset="0"/>
              </a:rPr>
              <a:t>The </a:t>
            </a:r>
            <a:r>
              <a:rPr lang="en-US" b="1" i="0" dirty="0">
                <a:solidFill>
                  <a:srgbClr val="202122"/>
                </a:solidFill>
                <a:effectLst/>
                <a:latin typeface="Arial" panose="020B0604020202020204" pitchFamily="34" charset="0"/>
              </a:rPr>
              <a:t>bus factor</a:t>
            </a:r>
            <a:r>
              <a:rPr lang="en-US" b="0" i="0" dirty="0">
                <a:solidFill>
                  <a:srgbClr val="202122"/>
                </a:solidFill>
                <a:effectLst/>
                <a:latin typeface="Arial" panose="020B0604020202020204" pitchFamily="34" charset="0"/>
              </a:rPr>
              <a:t> is a measurement of the risk resulting from information and capabilities not being shared among team members, derived from the phrase "in case they get hit by a bus".</a:t>
            </a:r>
            <a:endParaRPr lang="en-US" dirty="0"/>
          </a:p>
        </p:txBody>
      </p:sp>
    </p:spTree>
    <p:extLst>
      <p:ext uri="{BB962C8B-B14F-4D97-AF65-F5344CB8AC3E}">
        <p14:creationId xmlns:p14="http://schemas.microsoft.com/office/powerpoint/2010/main" val="9198718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Process debt </a:t>
            </a:r>
            <a:r>
              <a:rPr lang="en-US" sz="1200" b="0" i="0" u="none" strike="noStrike" kern="1200" dirty="0">
                <a:solidFill>
                  <a:schemeClr val="tx1"/>
                </a:solidFill>
                <a:effectLst/>
                <a:latin typeface="+mn-lt"/>
                <a:ea typeface="+mn-ea"/>
                <a:cs typeface="+mn-cs"/>
              </a:rPr>
              <a:t>: Refers to inefficient processes, for example, processes for which the initial use case is no longer appropriate.</a:t>
            </a:r>
          </a:p>
        </p:txBody>
      </p:sp>
    </p:spTree>
    <p:extLst>
      <p:ext uri="{BB962C8B-B14F-4D97-AF65-F5344CB8AC3E}">
        <p14:creationId xmlns:p14="http://schemas.microsoft.com/office/powerpoint/2010/main" val="13013769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Requirement debt </a:t>
            </a:r>
            <a:r>
              <a:rPr lang="en-US" sz="1200" b="0" i="0" u="none" strike="noStrike" kern="1200" dirty="0">
                <a:solidFill>
                  <a:schemeClr val="tx1"/>
                </a:solidFill>
                <a:effectLst/>
                <a:latin typeface="+mn-lt"/>
                <a:ea typeface="+mn-ea"/>
                <a:cs typeface="+mn-cs"/>
              </a:rPr>
              <a:t>: Refers to tradeoffs made with respect to the specific requirements the development team has to implement or how to implement them.  Examples include requirements that are only partially implemented, or requirements that are implemented but not for all cases.</a:t>
            </a:r>
          </a:p>
        </p:txBody>
      </p:sp>
    </p:spTree>
    <p:extLst>
      <p:ext uri="{BB962C8B-B14F-4D97-AF65-F5344CB8AC3E}">
        <p14:creationId xmlns:p14="http://schemas.microsoft.com/office/powerpoint/2010/main" val="25156047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Service debt </a:t>
            </a:r>
            <a:r>
              <a:rPr lang="en-US" sz="1200" b="0" i="0" u="none" strike="noStrike" kern="1200" dirty="0">
                <a:solidFill>
                  <a:schemeClr val="tx1"/>
                </a:solidFill>
                <a:effectLst/>
                <a:latin typeface="+mn-lt"/>
                <a:ea typeface="+mn-ea"/>
                <a:cs typeface="+mn-cs"/>
              </a:rPr>
              <a:t>: Refers to debt incurred by the need for web service substitution, which can be driven by business or technical objectives.  The technical debt can span several dimensions related to selection, composition, and operation of the service.</a:t>
            </a:r>
          </a:p>
        </p:txBody>
      </p:sp>
    </p:spTree>
    <p:extLst>
      <p:ext uri="{BB962C8B-B14F-4D97-AF65-F5344CB8AC3E}">
        <p14:creationId xmlns:p14="http://schemas.microsoft.com/office/powerpoint/2010/main" val="36822697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Test automation debt </a:t>
            </a:r>
            <a:r>
              <a:rPr lang="en-US" sz="1200" b="0" i="0" u="none" strike="noStrike" kern="1200" dirty="0">
                <a:solidFill>
                  <a:schemeClr val="tx1"/>
                </a:solidFill>
                <a:effectLst/>
                <a:latin typeface="+mn-lt"/>
                <a:ea typeface="+mn-ea"/>
                <a:cs typeface="+mn-cs"/>
              </a:rPr>
              <a:t>: Refers to the work needed to automate tests of previously developed functionality to support continuous integration and faster development cycles.</a:t>
            </a:r>
          </a:p>
        </p:txBody>
      </p:sp>
    </p:spTree>
    <p:extLst>
      <p:ext uri="{BB962C8B-B14F-4D97-AF65-F5344CB8AC3E}">
        <p14:creationId xmlns:p14="http://schemas.microsoft.com/office/powerpoint/2010/main" val="1056518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Test debt </a:t>
            </a:r>
            <a:r>
              <a:rPr lang="en-US" sz="1200" b="0" i="0" u="none" strike="noStrike" kern="1200" dirty="0">
                <a:solidFill>
                  <a:schemeClr val="tx1"/>
                </a:solidFill>
                <a:effectLst/>
                <a:latin typeface="+mn-lt"/>
                <a:ea typeface="+mn-ea"/>
                <a:cs typeface="+mn-cs"/>
              </a:rPr>
              <a:t>: Refers to issues that can affect the quality of testing activities.  Examples of this type of debt are planned tests that were not run, poor code coverage, or other known deficiencies in the test suite.</a:t>
            </a:r>
          </a:p>
        </p:txBody>
      </p:sp>
    </p:spTree>
    <p:extLst>
      <p:ext uri="{BB962C8B-B14F-4D97-AF65-F5344CB8AC3E}">
        <p14:creationId xmlns:p14="http://schemas.microsoft.com/office/powerpoint/2010/main" val="39564248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Clarity</a:t>
            </a:r>
            <a:r>
              <a:rPr lang="en-US" b="0" dirty="0"/>
              <a:t> – Easy to read and legible to anyone who has not written the code themselves</a:t>
            </a:r>
            <a:endParaRPr lang="en-US" b="1" dirty="0"/>
          </a:p>
          <a:p>
            <a:endParaRPr lang="en-US" dirty="0"/>
          </a:p>
        </p:txBody>
      </p:sp>
    </p:spTree>
    <p:extLst>
      <p:ext uri="{BB962C8B-B14F-4D97-AF65-F5344CB8AC3E}">
        <p14:creationId xmlns:p14="http://schemas.microsoft.com/office/powerpoint/2010/main" val="39890939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Maintainability </a:t>
            </a:r>
            <a:r>
              <a:rPr lang="en-US" b="0" dirty="0"/>
              <a:t>– Easy to understand the context and not being over-complicated makes it easier to make changes in the code when required</a:t>
            </a:r>
            <a:endParaRPr lang="en-US" b="1" dirty="0"/>
          </a:p>
        </p:txBody>
      </p:sp>
    </p:spTree>
    <p:extLst>
      <p:ext uri="{BB962C8B-B14F-4D97-AF65-F5344CB8AC3E}">
        <p14:creationId xmlns:p14="http://schemas.microsoft.com/office/powerpoint/2010/main" val="3708668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client was also becoming frustrated because the system was not performing as well as they had hoped.</a:t>
            </a:r>
          </a:p>
          <a:p>
            <a:endParaRPr lang="en-US" dirty="0"/>
          </a:p>
          <a:p>
            <a:r>
              <a:rPr lang="en-US" dirty="0"/>
              <a:t>The team eventually realized that the shortcuts they had taken were the cause of their problems.  They had accumulated a significant amount of technical debt, which as making it difficult for them to deliver the quality software that their client required.</a:t>
            </a:r>
          </a:p>
        </p:txBody>
      </p:sp>
    </p:spTree>
    <p:extLst>
      <p:ext uri="{BB962C8B-B14F-4D97-AF65-F5344CB8AC3E}">
        <p14:creationId xmlns:p14="http://schemas.microsoft.com/office/powerpoint/2010/main" val="3873837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Documentation</a:t>
            </a:r>
            <a:r>
              <a:rPr lang="en-US" b="0" dirty="0"/>
              <a:t> – While well-written code explains itself, it is always recommended to add comments to explain the role it plays and its functions</a:t>
            </a:r>
            <a:endParaRPr lang="en-US" b="1" dirty="0"/>
          </a:p>
        </p:txBody>
      </p:sp>
    </p:spTree>
    <p:extLst>
      <p:ext uri="{BB962C8B-B14F-4D97-AF65-F5344CB8AC3E}">
        <p14:creationId xmlns:p14="http://schemas.microsoft.com/office/powerpoint/2010/main" val="23307091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Refactoring</a:t>
            </a:r>
            <a:r>
              <a:rPr lang="en-US" b="0" dirty="0"/>
              <a:t> – The formatting needs to consistent and follow relevant coding conventions</a:t>
            </a:r>
            <a:endParaRPr lang="en-US" b="1" dirty="0"/>
          </a:p>
        </p:txBody>
      </p:sp>
    </p:spTree>
    <p:extLst>
      <p:ext uri="{BB962C8B-B14F-4D97-AF65-F5344CB8AC3E}">
        <p14:creationId xmlns:p14="http://schemas.microsoft.com/office/powerpoint/2010/main" val="28716314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Well-tested</a:t>
            </a:r>
            <a:r>
              <a:rPr lang="en-US" b="0" dirty="0"/>
              <a:t> – The lest amount of bugs a software has, the higher its quality is.  Rigorous testing helps filter out such discrepancies.</a:t>
            </a:r>
            <a:endParaRPr lang="en-US" b="1" dirty="0"/>
          </a:p>
        </p:txBody>
      </p:sp>
    </p:spTree>
    <p:extLst>
      <p:ext uri="{BB962C8B-B14F-4D97-AF65-F5344CB8AC3E}">
        <p14:creationId xmlns:p14="http://schemas.microsoft.com/office/powerpoint/2010/main" val="32148906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Efficiency</a:t>
            </a:r>
            <a:r>
              <a:rPr lang="en-US" b="0" dirty="0"/>
              <a:t> – High-quality code uses the resources available, so it optimally performs the desired action</a:t>
            </a:r>
            <a:endParaRPr lang="en-US" b="1" dirty="0"/>
          </a:p>
        </p:txBody>
      </p:sp>
    </p:spTree>
    <p:extLst>
      <p:ext uri="{BB962C8B-B14F-4D97-AF65-F5344CB8AC3E}">
        <p14:creationId xmlns:p14="http://schemas.microsoft.com/office/powerpoint/2010/main" val="6165510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Have other teams built similar solutions for similar needs?  If so, can they be condensed into one solution or into less complex solutions with shared maintenance?</a:t>
            </a:r>
          </a:p>
          <a:p>
            <a:endParaRPr lang="en-US" dirty="0"/>
          </a:p>
        </p:txBody>
      </p:sp>
    </p:spTree>
    <p:extLst>
      <p:ext uri="{BB962C8B-B14F-4D97-AF65-F5344CB8AC3E}">
        <p14:creationId xmlns:p14="http://schemas.microsoft.com/office/powerpoint/2010/main" val="731619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there inconsistent user experiences for the same processes?</a:t>
            </a:r>
          </a:p>
        </p:txBody>
      </p:sp>
    </p:spTree>
    <p:extLst>
      <p:ext uri="{BB962C8B-B14F-4D97-AF65-F5344CB8AC3E}">
        <p14:creationId xmlns:p14="http://schemas.microsoft.com/office/powerpoint/2010/main" val="4675117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solutions following the same reusable frameworks?</a:t>
            </a:r>
          </a:p>
        </p:txBody>
      </p:sp>
    </p:spTree>
    <p:extLst>
      <p:ext uri="{BB962C8B-B14F-4D97-AF65-F5344CB8AC3E}">
        <p14:creationId xmlns:p14="http://schemas.microsoft.com/office/powerpoint/2010/main" val="26982048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solutions built following best practices?</a:t>
            </a:r>
          </a:p>
        </p:txBody>
      </p:sp>
    </p:spTree>
    <p:extLst>
      <p:ext uri="{BB962C8B-B14F-4D97-AF65-F5344CB8AC3E}">
        <p14:creationId xmlns:p14="http://schemas.microsoft.com/office/powerpoint/2010/main" val="20512594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deployments or package validations taking too long?</a:t>
            </a:r>
          </a:p>
        </p:txBody>
      </p:sp>
    </p:spTree>
    <p:extLst>
      <p:ext uri="{BB962C8B-B14F-4D97-AF65-F5344CB8AC3E}">
        <p14:creationId xmlns:p14="http://schemas.microsoft.com/office/powerpoint/2010/main" val="25337312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limits being exceeded, or are users seeing errors for SQL, DML record locks, API calls, or CPU time limits?</a:t>
            </a:r>
          </a:p>
        </p:txBody>
      </p:sp>
    </p:spTree>
    <p:extLst>
      <p:ext uri="{BB962C8B-B14F-4D97-AF65-F5344CB8AC3E}">
        <p14:creationId xmlns:p14="http://schemas.microsoft.com/office/powerpoint/2010/main" val="3035589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stress of the situation was waking a toll on the team.  Developers were working long hours and feeling overwhelmed, which was affecting their morale and their health.</a:t>
            </a:r>
          </a:p>
        </p:txBody>
      </p:sp>
    </p:spTree>
    <p:extLst>
      <p:ext uri="{BB962C8B-B14F-4D97-AF65-F5344CB8AC3E}">
        <p14:creationId xmlns:p14="http://schemas.microsoft.com/office/powerpoint/2010/main" val="21973806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aspiring Software Craftsmen we are raising the bar of professional software development by practicing it and helping others learn the craft.  Through this work we have come to value.</a:t>
            </a:r>
          </a:p>
        </p:txBody>
      </p:sp>
    </p:spTree>
    <p:extLst>
      <p:ext uri="{BB962C8B-B14F-4D97-AF65-F5344CB8AC3E}">
        <p14:creationId xmlns:p14="http://schemas.microsoft.com/office/powerpoint/2010/main" val="23815193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 User Story</a:t>
            </a:r>
          </a:p>
          <a:p>
            <a:r>
              <a:rPr lang="en-US" dirty="0"/>
              <a:t>Scrum – Product Backlog item</a:t>
            </a:r>
          </a:p>
          <a:p>
            <a:r>
              <a:rPr lang="en-US" dirty="0"/>
              <a:t>CMMI – Requirement</a:t>
            </a:r>
          </a:p>
          <a:p>
            <a:r>
              <a:rPr lang="en-US" dirty="0"/>
              <a:t>Basic - Issue</a:t>
            </a:r>
          </a:p>
        </p:txBody>
      </p:sp>
    </p:spTree>
    <p:extLst>
      <p:ext uri="{BB962C8B-B14F-4D97-AF65-F5344CB8AC3E}">
        <p14:creationId xmlns:p14="http://schemas.microsoft.com/office/powerpoint/2010/main" val="10129305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40714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a:t>Add business context when communicating technical debt.</a:t>
            </a:r>
            <a:endParaRPr lang="en-US" b="0" u="none" dirty="0"/>
          </a:p>
          <a:p>
            <a:endParaRPr lang="en-US" b="0" u="none" dirty="0"/>
          </a:p>
          <a:p>
            <a:r>
              <a:rPr lang="en-US" b="0" u="none" dirty="0"/>
              <a:t>Communicating the need for technical debt projects to business leaders is crucial, but often a challenge for technical leaders.</a:t>
            </a:r>
            <a:endParaRPr lang="en-US" b="1" u="none" dirty="0"/>
          </a:p>
          <a:p>
            <a:endParaRPr lang="en-US" dirty="0"/>
          </a:p>
        </p:txBody>
      </p:sp>
    </p:spTree>
    <p:extLst>
      <p:ext uri="{BB962C8B-B14F-4D97-AF65-F5344CB8AC3E}">
        <p14:creationId xmlns:p14="http://schemas.microsoft.com/office/powerpoint/2010/main" val="19301457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By linking technical debt projects to measurable business outcomes, you make it easier to boost their priority, get approval for such projects, and make sure everyone understands the outcomes and why they are relevant to the entire company.</a:t>
            </a:r>
          </a:p>
        </p:txBody>
      </p:sp>
    </p:spTree>
    <p:extLst>
      <p:ext uri="{BB962C8B-B14F-4D97-AF65-F5344CB8AC3E}">
        <p14:creationId xmlns:p14="http://schemas.microsoft.com/office/powerpoint/2010/main" val="1374447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Criticality – 1 to 5</a:t>
            </a:r>
          </a:p>
          <a:p>
            <a:endParaRPr lang="en-US" u="none" dirty="0"/>
          </a:p>
          <a:p>
            <a:r>
              <a:rPr lang="en-US" u="none" dirty="0"/>
              <a:t>Complexity – 1 to 5; how hard is it to solve the problem</a:t>
            </a:r>
          </a:p>
          <a:p>
            <a:endParaRPr lang="en-US" u="none" dirty="0"/>
          </a:p>
          <a:p>
            <a:r>
              <a:rPr lang="en-US" u="none" dirty="0"/>
              <a:t>Reward – 1 to 5 where 1 is a nice to have and 5 is a significantly measurable improvement both from a performance, security, complexity, etc. point of view</a:t>
            </a:r>
          </a:p>
        </p:txBody>
      </p:sp>
    </p:spTree>
    <p:extLst>
      <p:ext uri="{BB962C8B-B14F-4D97-AF65-F5344CB8AC3E}">
        <p14:creationId xmlns:p14="http://schemas.microsoft.com/office/powerpoint/2010/main" val="17039316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AirPort, PowerBooks, </a:t>
            </a:r>
            <a:r>
              <a:rPr lang="en-US" dirty="0" err="1"/>
              <a:t>Macbook</a:t>
            </a:r>
            <a:r>
              <a:rPr lang="en-US" dirty="0"/>
              <a:t> Pro, iPod</a:t>
            </a:r>
          </a:p>
        </p:txBody>
      </p:sp>
    </p:spTree>
    <p:extLst>
      <p:ext uri="{BB962C8B-B14F-4D97-AF65-F5344CB8AC3E}">
        <p14:creationId xmlns:p14="http://schemas.microsoft.com/office/powerpoint/2010/main" val="35718404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simple ratio can show the technical debt as a relationship between the cost to fix the software system and the cost of developing it.</a:t>
            </a:r>
          </a:p>
        </p:txBody>
      </p:sp>
    </p:spTree>
    <p:extLst>
      <p:ext uri="{BB962C8B-B14F-4D97-AF65-F5344CB8AC3E}">
        <p14:creationId xmlns:p14="http://schemas.microsoft.com/office/powerpoint/2010/main" val="16987199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What is technical debt?</a:t>
            </a:r>
            <a:endParaRPr lang="en-US"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cap="none" spc="0" dirty="0">
                <a:ln w="0"/>
                <a:solidFill>
                  <a:schemeClr val="tx1"/>
                </a:solidFill>
                <a:effectLst>
                  <a:outerShdw blurRad="38100" dist="19050" dir="2700000" algn="tl" rotWithShape="0">
                    <a:schemeClr val="dk1">
                      <a:alpha val="40000"/>
                    </a:schemeClr>
                  </a:outerShdw>
                </a:effectLst>
              </a:rPr>
              <a:t>A state of unnecessary complexity, duplication, subpar code, or otherwise deficient code that introduces risks in the form of time, quality, security, team morale, or other forms.  Typically, the results of past action or inaction.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cap="none" spc="0" dirty="0">
              <a:ln w="0"/>
              <a:solidFill>
                <a:schemeClr val="tx1"/>
              </a:solidFill>
              <a:effectLst>
                <a:outerShdw blurRad="38100" dist="19050" dir="2700000" algn="tl" rotWithShape="0">
                  <a:schemeClr val="dk1">
                    <a:alpha val="40000"/>
                  </a:scheme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Technical debt can be bad, it can be devastating; but it could also be useful and beneficial</a:t>
            </a:r>
          </a:p>
        </p:txBody>
      </p:sp>
    </p:spTree>
    <p:extLst>
      <p:ext uri="{BB962C8B-B14F-4D97-AF65-F5344CB8AC3E}">
        <p14:creationId xmlns:p14="http://schemas.microsoft.com/office/powerpoint/2010/main" val="38095538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Pros</a:t>
            </a:r>
          </a:p>
          <a:p>
            <a:pPr marL="171450" indent="-171450">
              <a:buFont typeface="Arial" panose="020B0604020202020204" pitchFamily="34" charset="0"/>
              <a:buChar char="•"/>
            </a:pPr>
            <a:r>
              <a:rPr lang="en-US" u="none" dirty="0"/>
              <a:t>Faster time to market</a:t>
            </a:r>
          </a:p>
          <a:p>
            <a:pPr marL="171450" indent="-171450">
              <a:buFont typeface="Arial" panose="020B0604020202020204" pitchFamily="34" charset="0"/>
              <a:buChar char="•"/>
            </a:pPr>
            <a:r>
              <a:rPr lang="en-US" u="none" dirty="0"/>
              <a:t>Short term competitive advantage</a:t>
            </a:r>
          </a:p>
          <a:p>
            <a:pPr marL="171450" indent="-171450">
              <a:buFont typeface="Arial" panose="020B0604020202020204" pitchFamily="34" charset="0"/>
              <a:buChar char="•"/>
            </a:pPr>
            <a:r>
              <a:rPr lang="en-US" u="none" dirty="0"/>
              <a:t>Short term capital preservation</a:t>
            </a:r>
          </a:p>
          <a:p>
            <a:endParaRPr lang="en-US" dirty="0"/>
          </a:p>
          <a:p>
            <a:r>
              <a:rPr lang="en-US" u="sng" dirty="0"/>
              <a:t>Cons</a:t>
            </a:r>
            <a:endParaRPr lang="en-US" u="none" dirty="0"/>
          </a:p>
          <a:p>
            <a:pPr marL="171450" indent="-171450">
              <a:buFont typeface="Arial" panose="020B0604020202020204" pitchFamily="34" charset="0"/>
              <a:buChar char="•"/>
            </a:pPr>
            <a:r>
              <a:rPr lang="en-US" u="none" dirty="0"/>
              <a:t>Degradation of quality</a:t>
            </a:r>
          </a:p>
          <a:p>
            <a:pPr marL="171450" indent="-171450">
              <a:buFont typeface="Arial" panose="020B0604020202020204" pitchFamily="34" charset="0"/>
              <a:buChar char="•"/>
            </a:pPr>
            <a:r>
              <a:rPr lang="en-US" i="0" u="none" dirty="0"/>
              <a:t>Limits innovation</a:t>
            </a:r>
            <a:endParaRPr lang="en-US" i="1" u="sng" dirty="0"/>
          </a:p>
          <a:p>
            <a:pPr marL="171450" indent="-171450">
              <a:buFont typeface="Arial" panose="020B0604020202020204" pitchFamily="34" charset="0"/>
              <a:buChar char="•"/>
            </a:pPr>
            <a:r>
              <a:rPr lang="en-US" i="0" u="none" dirty="0"/>
              <a:t>Longer development cycles</a:t>
            </a:r>
          </a:p>
          <a:p>
            <a:pPr marL="171450" indent="-171450">
              <a:buFont typeface="Arial" panose="020B0604020202020204" pitchFamily="34" charset="0"/>
              <a:buChar char="•"/>
            </a:pPr>
            <a:r>
              <a:rPr lang="en-US" i="0" u="none" dirty="0"/>
              <a:t>Reduces responsiveness to market changes</a:t>
            </a:r>
          </a:p>
          <a:p>
            <a:pPr marL="171450" indent="-171450">
              <a:buFont typeface="Arial" panose="020B0604020202020204" pitchFamily="34" charset="0"/>
              <a:buChar char="•"/>
            </a:pPr>
            <a:r>
              <a:rPr lang="en-US" i="0" u="none" dirty="0"/>
              <a:t>Higher upgrade costs</a:t>
            </a:r>
          </a:p>
          <a:p>
            <a:pPr marL="171450" indent="-171450">
              <a:buFont typeface="Arial" panose="020B0604020202020204" pitchFamily="34" charset="0"/>
              <a:buChar char="•"/>
            </a:pPr>
            <a:r>
              <a:rPr lang="en-US" i="0" u="none" dirty="0"/>
              <a:t>System compatibility issues</a:t>
            </a:r>
          </a:p>
          <a:p>
            <a:pPr marL="171450" indent="-171450">
              <a:buFont typeface="Arial" panose="020B0604020202020204" pitchFamily="34" charset="0"/>
              <a:buChar char="•"/>
            </a:pPr>
            <a:r>
              <a:rPr lang="en-US" i="0" u="none" dirty="0"/>
              <a:t>Poor end user experience</a:t>
            </a:r>
          </a:p>
          <a:p>
            <a:pPr marL="171450" indent="-171450">
              <a:buFont typeface="Arial" panose="020B0604020202020204" pitchFamily="34" charset="0"/>
              <a:buChar char="•"/>
            </a:pPr>
            <a:r>
              <a:rPr lang="en-US" i="0" u="none" dirty="0"/>
              <a:t>Develop</a:t>
            </a:r>
          </a:p>
        </p:txBody>
      </p:sp>
    </p:spTree>
    <p:extLst>
      <p:ext uri="{BB962C8B-B14F-4D97-AF65-F5344CB8AC3E}">
        <p14:creationId xmlns:p14="http://schemas.microsoft.com/office/powerpoint/2010/main" val="1849112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even started to look for new jobs because they did not want to work on a project that was so difficult to maintain.</a:t>
            </a:r>
          </a:p>
          <a:p>
            <a:endParaRPr lang="en-US" dirty="0"/>
          </a:p>
          <a:p>
            <a:r>
              <a:rPr lang="en-US" dirty="0"/>
              <a:t>In the end, the team realized that the shortcuts they had taken were the cause of their problem.  They had accumulated a significant amount of technical debt, which was making it difficult for them to deliver the quality software that their client required.</a:t>
            </a:r>
          </a:p>
        </p:txBody>
      </p:sp>
    </p:spTree>
    <p:extLst>
      <p:ext uri="{BB962C8B-B14F-4D97-AF65-F5344CB8AC3E}">
        <p14:creationId xmlns:p14="http://schemas.microsoft.com/office/powerpoint/2010/main" val="42931128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Insufficient up-front definition</a:t>
            </a:r>
          </a:p>
          <a:p>
            <a:pPr marL="171450" indent="-171450">
              <a:buFont typeface="Arial" panose="020B0604020202020204" pitchFamily="34" charset="0"/>
              <a:buChar char="•"/>
            </a:pPr>
            <a:r>
              <a:rPr lang="en-US" dirty="0"/>
              <a:t>Business pressures</a:t>
            </a:r>
          </a:p>
          <a:p>
            <a:pPr marL="171450" indent="-171450">
              <a:buFont typeface="Arial" panose="020B0604020202020204" pitchFamily="34" charset="0"/>
              <a:buChar char="•"/>
            </a:pPr>
            <a:r>
              <a:rPr lang="en-US" dirty="0"/>
              <a:t>Tightly-coupled components</a:t>
            </a:r>
          </a:p>
          <a:p>
            <a:pPr marL="171450" indent="-171450">
              <a:buFont typeface="Arial" panose="020B0604020202020204" pitchFamily="34" charset="0"/>
              <a:buChar char="•"/>
            </a:pPr>
            <a:r>
              <a:rPr lang="en-US" dirty="0"/>
              <a:t>Parallel development</a:t>
            </a:r>
          </a:p>
          <a:p>
            <a:pPr marL="171450" indent="-171450">
              <a:buFont typeface="Arial" panose="020B0604020202020204" pitchFamily="34" charset="0"/>
              <a:buChar char="•"/>
            </a:pPr>
            <a:r>
              <a:rPr lang="en-US" dirty="0"/>
              <a:t>Lack of alignment to standards</a:t>
            </a:r>
          </a:p>
          <a:p>
            <a:pPr marL="171450" indent="-171450">
              <a:buFont typeface="Arial" panose="020B0604020202020204" pitchFamily="34" charset="0"/>
              <a:buChar char="•"/>
            </a:pPr>
            <a:r>
              <a:rPr lang="en-US" dirty="0"/>
              <a:t>Lack of knowledge</a:t>
            </a:r>
          </a:p>
          <a:p>
            <a:pPr marL="171450" indent="-171450">
              <a:buFont typeface="Arial" panose="020B0604020202020204" pitchFamily="34" charset="0"/>
              <a:buChar char="•"/>
            </a:pPr>
            <a:r>
              <a:rPr lang="en-US" dirty="0"/>
              <a:t>Poor technical leadership</a:t>
            </a:r>
          </a:p>
          <a:p>
            <a:pPr marL="171450" indent="-171450">
              <a:buFont typeface="Arial" panose="020B0604020202020204" pitchFamily="34" charset="0"/>
              <a:buChar char="•"/>
            </a:pPr>
            <a:r>
              <a:rPr lang="en-US" dirty="0"/>
              <a:t>Last minute specification changes</a:t>
            </a:r>
          </a:p>
        </p:txBody>
      </p:sp>
    </p:spTree>
    <p:extLst>
      <p:ext uri="{BB962C8B-B14F-4D97-AF65-F5344CB8AC3E}">
        <p14:creationId xmlns:p14="http://schemas.microsoft.com/office/powerpoint/2010/main" val="42047413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Architecture</a:t>
            </a:r>
          </a:p>
          <a:p>
            <a:pPr marL="171450" indent="-171450">
              <a:buFont typeface="Arial" panose="020B0604020202020204" pitchFamily="34" charset="0"/>
              <a:buChar char="•"/>
            </a:pPr>
            <a:r>
              <a:rPr lang="en-US" dirty="0"/>
              <a:t>Build</a:t>
            </a:r>
          </a:p>
          <a:p>
            <a:pPr marL="171450" indent="-171450">
              <a:buFont typeface="Arial" panose="020B0604020202020204" pitchFamily="34" charset="0"/>
              <a:buChar char="•"/>
            </a:pPr>
            <a:r>
              <a:rPr lang="en-US" dirty="0"/>
              <a:t>Code</a:t>
            </a:r>
          </a:p>
          <a:p>
            <a:pPr marL="171450" indent="-171450">
              <a:buFont typeface="Arial" panose="020B0604020202020204" pitchFamily="34" charset="0"/>
              <a:buChar char="•"/>
            </a:pPr>
            <a:r>
              <a:rPr lang="en-US" dirty="0"/>
              <a:t>Defect</a:t>
            </a:r>
          </a:p>
          <a:p>
            <a:pPr marL="171450" indent="-171450">
              <a:buFont typeface="Arial" panose="020B0604020202020204" pitchFamily="34" charset="0"/>
              <a:buChar char="•"/>
            </a:pPr>
            <a:r>
              <a:rPr lang="en-US" dirty="0"/>
              <a:t>Design</a:t>
            </a:r>
          </a:p>
          <a:p>
            <a:pPr marL="171450" indent="-171450">
              <a:buFont typeface="Arial" panose="020B0604020202020204" pitchFamily="34" charset="0"/>
              <a:buChar char="•"/>
            </a:pPr>
            <a:r>
              <a:rPr lang="en-US" dirty="0"/>
              <a:t>Documentation</a:t>
            </a:r>
          </a:p>
          <a:p>
            <a:pPr marL="171450" indent="-171450">
              <a:buFont typeface="Arial" panose="020B0604020202020204" pitchFamily="34" charset="0"/>
              <a:buChar char="•"/>
            </a:pPr>
            <a:r>
              <a:rPr lang="en-US" dirty="0"/>
              <a:t>Infrastructure</a:t>
            </a:r>
          </a:p>
          <a:p>
            <a:pPr marL="171450" indent="-171450">
              <a:buFont typeface="Arial" panose="020B0604020202020204" pitchFamily="34" charset="0"/>
              <a:buChar char="•"/>
            </a:pPr>
            <a:r>
              <a:rPr lang="en-US" dirty="0"/>
              <a:t>People</a:t>
            </a:r>
          </a:p>
          <a:p>
            <a:pPr marL="171450" indent="-171450">
              <a:buFont typeface="Arial" panose="020B0604020202020204" pitchFamily="34" charset="0"/>
              <a:buChar char="•"/>
            </a:pPr>
            <a:r>
              <a:rPr lang="en-US" dirty="0"/>
              <a:t>Process</a:t>
            </a:r>
          </a:p>
          <a:p>
            <a:pPr marL="171450" indent="-171450">
              <a:buFont typeface="Arial" panose="020B0604020202020204" pitchFamily="34" charset="0"/>
              <a:buChar char="•"/>
            </a:pPr>
            <a:r>
              <a:rPr lang="en-US" dirty="0"/>
              <a:t>Requirement</a:t>
            </a:r>
          </a:p>
          <a:p>
            <a:pPr marL="171450" indent="-171450">
              <a:buFont typeface="Arial" panose="020B0604020202020204" pitchFamily="34" charset="0"/>
              <a:buChar char="•"/>
            </a:pPr>
            <a:r>
              <a:rPr lang="en-US" dirty="0"/>
              <a:t>Service</a:t>
            </a:r>
          </a:p>
          <a:p>
            <a:pPr marL="171450" indent="-171450">
              <a:buFont typeface="Arial" panose="020B0604020202020204" pitchFamily="34" charset="0"/>
              <a:buChar char="•"/>
            </a:pPr>
            <a:r>
              <a:rPr lang="en-US" dirty="0"/>
              <a:t>Test Automation</a:t>
            </a:r>
          </a:p>
          <a:p>
            <a:pPr marL="171450" indent="-171450">
              <a:buFont typeface="Arial" panose="020B0604020202020204" pitchFamily="34" charset="0"/>
              <a:buChar char="•"/>
            </a:pPr>
            <a:r>
              <a:rPr lang="en-US" dirty="0"/>
              <a:t>Test</a:t>
            </a:r>
          </a:p>
        </p:txBody>
      </p:sp>
    </p:spTree>
    <p:extLst>
      <p:ext uri="{BB962C8B-B14F-4D97-AF65-F5344CB8AC3E}">
        <p14:creationId xmlns:p14="http://schemas.microsoft.com/office/powerpoint/2010/main" val="17818960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 Quality</a:t>
            </a:r>
          </a:p>
          <a:p>
            <a:pPr marL="171450" indent="-171450">
              <a:buFont typeface="Arial" panose="020B0604020202020204" pitchFamily="34" charset="0"/>
              <a:buChar char="•"/>
            </a:pPr>
            <a:r>
              <a:rPr lang="en-US" dirty="0"/>
              <a:t>Technical Deficiencies</a:t>
            </a:r>
          </a:p>
          <a:p>
            <a:pPr marL="171450" indent="-171450">
              <a:buFont typeface="Arial" panose="020B0604020202020204" pitchFamily="34" charset="0"/>
              <a:buChar char="•"/>
            </a:pPr>
            <a:r>
              <a:rPr lang="en-US" dirty="0"/>
              <a:t>Business Misalignment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Code Reviews</a:t>
            </a:r>
          </a:p>
          <a:p>
            <a:pPr marL="171450" indent="-171450">
              <a:buFont typeface="Arial" panose="020B0604020202020204" pitchFamily="34" charset="0"/>
              <a:buChar char="•"/>
            </a:pPr>
            <a:r>
              <a:rPr lang="en-US" dirty="0"/>
              <a:t>Pull Requests</a:t>
            </a:r>
          </a:p>
          <a:p>
            <a:pPr marL="171450" indent="-171450">
              <a:buFont typeface="Arial" panose="020B0604020202020204" pitchFamily="34" charset="0"/>
              <a:buChar char="•"/>
            </a:pPr>
            <a:r>
              <a:rPr lang="en-US" dirty="0"/>
              <a:t>Sprint Reviews</a:t>
            </a:r>
          </a:p>
          <a:p>
            <a:pPr marL="171450" indent="-171450">
              <a:buFont typeface="Arial" panose="020B0604020202020204" pitchFamily="34" charset="0"/>
              <a:buChar char="•"/>
            </a:pPr>
            <a:r>
              <a:rPr lang="en-US" dirty="0"/>
              <a:t>Stand Up</a:t>
            </a:r>
          </a:p>
          <a:p>
            <a:pPr marL="171450" indent="-171450">
              <a:buFont typeface="Arial" panose="020B0604020202020204" pitchFamily="34" charset="0"/>
              <a:buChar char="•"/>
            </a:pPr>
            <a:r>
              <a:rPr lang="en-US" dirty="0"/>
              <a:t>Coding</a:t>
            </a:r>
          </a:p>
          <a:p>
            <a:pPr marL="171450" indent="-171450">
              <a:buFont typeface="Arial" panose="020B0604020202020204" pitchFamily="34" charset="0"/>
              <a:buChar char="•"/>
            </a:pPr>
            <a:r>
              <a:rPr lang="en-US" dirty="0"/>
              <a:t>Code Analysis Tools</a:t>
            </a:r>
          </a:p>
        </p:txBody>
      </p:sp>
    </p:spTree>
    <p:extLst>
      <p:ext uri="{BB962C8B-B14F-4D97-AF65-F5344CB8AC3E}">
        <p14:creationId xmlns:p14="http://schemas.microsoft.com/office/powerpoint/2010/main" val="32533310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Record in backlog</a:t>
            </a:r>
          </a:p>
          <a:p>
            <a:pPr marL="171450" indent="-171450">
              <a:buFont typeface="Arial" panose="020B0604020202020204" pitchFamily="34" charset="0"/>
              <a:buChar char="•"/>
            </a:pPr>
            <a:r>
              <a:rPr lang="en-US" dirty="0"/>
              <a:t>Probably not bugs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Add business context when communicating technical debt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u="sng" dirty="0"/>
              <a:t>Key Information to Record</a:t>
            </a:r>
          </a:p>
          <a:p>
            <a:pPr marL="171450" indent="-171450">
              <a:buFont typeface="Arial" panose="020B0604020202020204" pitchFamily="34" charset="0"/>
              <a:buChar char="•"/>
            </a:pPr>
            <a:r>
              <a:rPr lang="en-US" dirty="0"/>
              <a:t>Problem Statement</a:t>
            </a:r>
          </a:p>
          <a:p>
            <a:pPr marL="171450" indent="-171450">
              <a:buFont typeface="Arial" panose="020B0604020202020204" pitchFamily="34" charset="0"/>
              <a:buChar char="•"/>
            </a:pPr>
            <a:r>
              <a:rPr lang="en-US" dirty="0"/>
              <a:t>Story Points</a:t>
            </a:r>
          </a:p>
          <a:p>
            <a:pPr marL="171450" indent="-171450">
              <a:buFont typeface="Arial" panose="020B0604020202020204" pitchFamily="34" charset="0"/>
              <a:buChar char="•"/>
            </a:pPr>
            <a:r>
              <a:rPr lang="en-US" dirty="0"/>
              <a:t>Criticality</a:t>
            </a:r>
          </a:p>
          <a:p>
            <a:pPr marL="171450" indent="-171450">
              <a:buFont typeface="Arial" panose="020B0604020202020204" pitchFamily="34" charset="0"/>
              <a:buChar char="•"/>
            </a:pPr>
            <a:r>
              <a:rPr lang="en-US" dirty="0"/>
              <a:t>Complexity</a:t>
            </a:r>
          </a:p>
          <a:p>
            <a:pPr marL="171450" indent="-171450">
              <a:buFont typeface="Arial" panose="020B0604020202020204" pitchFamily="34" charset="0"/>
              <a:buChar char="•"/>
            </a:pPr>
            <a:r>
              <a:rPr lang="en-US" dirty="0"/>
              <a:t>Reward</a:t>
            </a:r>
          </a:p>
          <a:p>
            <a:pPr marL="171450" indent="-171450">
              <a:buFont typeface="Arial" panose="020B0604020202020204" pitchFamily="34" charset="0"/>
              <a:buChar char="•"/>
            </a:pPr>
            <a:r>
              <a:rPr lang="en-US" dirty="0"/>
              <a:t>Remediation Cost</a:t>
            </a:r>
          </a:p>
        </p:txBody>
      </p:sp>
    </p:spTree>
    <p:extLst>
      <p:ext uri="{BB962C8B-B14F-4D97-AF65-F5344CB8AC3E}">
        <p14:creationId xmlns:p14="http://schemas.microsoft.com/office/powerpoint/2010/main" val="6307690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(Reward x .2) + (Criticality x .15) – (Complexity x .15)</a:t>
            </a:r>
          </a:p>
        </p:txBody>
      </p:sp>
    </p:spTree>
    <p:extLst>
      <p:ext uri="{BB962C8B-B14F-4D97-AF65-F5344CB8AC3E}">
        <p14:creationId xmlns:p14="http://schemas.microsoft.com/office/powerpoint/2010/main" val="18618044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756304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team had to work hard to pay off their technical debt, which took a lot of time and money.</a:t>
            </a:r>
          </a:p>
        </p:txBody>
      </p:sp>
    </p:spTree>
    <p:extLst>
      <p:ext uri="{BB962C8B-B14F-4D97-AF65-F5344CB8AC3E}">
        <p14:creationId xmlns:p14="http://schemas.microsoft.com/office/powerpoint/2010/main" val="1213025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E51E94-D08C-431E-88FC-7EB62E529A1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99880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99055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8797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26107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3/20/2023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2325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3/20/2023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46376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3/20/2023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57358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80006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76756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490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43780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3/20/2023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3/20/2023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3/20/2023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3/20/2023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3/20/2023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3/20/2023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3/20/2023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3/20/2023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3/20/2023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3/20/2023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3/20/2023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3/20/2023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jp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jp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jp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3/20/2023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FE51E94-D08C-431E-88FC-7EB62E529A19}" type="datetimeFigureOut">
              <a:rPr lang="en-US" smtClean="0"/>
              <a:pPr/>
              <a:t>3/20/2023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A433EB1-7740-4DF8-A084-DB4A629F7746}" type="slidenum">
              <a:rPr lang="en-US" smtClean="0"/>
              <a:pPr/>
              <a:t>‹#›</a:t>
            </a:fld>
            <a:endParaRPr lang="en-US"/>
          </a:p>
        </p:txBody>
      </p:sp>
    </p:spTree>
    <p:extLst>
      <p:ext uri="{BB962C8B-B14F-4D97-AF65-F5344CB8AC3E}">
        <p14:creationId xmlns:p14="http://schemas.microsoft.com/office/powerpoint/2010/main" val="2946264167"/>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7" r:id="rId12"/>
  </p:sldLayoutIdLst>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3/20/2023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3/20/2023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3/20/2023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65.jpe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3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422277" y="2555355"/>
            <a:ext cx="3987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eaLnBrk="1" hangingPunct="1">
              <a:defRPr/>
            </a:pPr>
            <a:r>
              <a:rPr lang="en-US" sz="3200" b="1" dirty="0">
                <a:solidFill>
                  <a:srgbClr val="3BDBC2"/>
                </a:solidFill>
                <a:latin typeface="Arial" charset="0"/>
                <a:cs typeface="+mn-cs"/>
              </a:rPr>
              <a:t>Chad Green</a:t>
            </a:r>
            <a:endParaRPr lang="en-US" sz="2800" b="1" dirty="0">
              <a:solidFill>
                <a:srgbClr val="3BDBC2"/>
              </a:solidFill>
              <a:latin typeface="Arial" charset="0"/>
              <a:cs typeface="+mn-cs"/>
            </a:endParaRPr>
          </a:p>
          <a:p>
            <a:pPr>
              <a:defRPr/>
            </a:pPr>
            <a:r>
              <a:rPr lang="en-US" sz="2400" b="1" dirty="0">
                <a:solidFill>
                  <a:srgbClr val="3BDBC2"/>
                </a:solidFill>
                <a:latin typeface="Arial" charset="0"/>
              </a:rPr>
              <a:t>Director of IT Architecture</a:t>
            </a:r>
          </a:p>
          <a:p>
            <a:pPr>
              <a:defRPr/>
            </a:pPr>
            <a:r>
              <a:rPr lang="en-US" sz="2400" b="1" dirty="0">
                <a:solidFill>
                  <a:srgbClr val="3BDBC2"/>
                </a:solidFill>
                <a:latin typeface="Arial" charset="0"/>
              </a:rPr>
              <a:t>Glennis Solutions</a:t>
            </a:r>
          </a:p>
          <a:p>
            <a:pPr eaLnBrk="1" hangingPunct="1">
              <a:defRPr/>
            </a:pPr>
            <a:endParaRPr lang="en-US" b="1" dirty="0">
              <a:solidFill>
                <a:srgbClr val="1F497D"/>
              </a:solidFill>
              <a:latin typeface="Arial" charset="0"/>
              <a:cs typeface="+mn-cs"/>
            </a:endParaRPr>
          </a:p>
          <a:p>
            <a:pPr eaLnBrk="1" hangingPunct="1">
              <a:defRPr/>
            </a:pPr>
            <a:endParaRPr lang="en-US" sz="1400" dirty="0">
              <a:solidFill>
                <a:srgbClr val="1F497D"/>
              </a:solidFill>
              <a:latin typeface="Times New Roman" pitchFamily="28" charset="0"/>
              <a:cs typeface="+mn-cs"/>
            </a:endParaRPr>
          </a:p>
        </p:txBody>
      </p:sp>
      <p:sp>
        <p:nvSpPr>
          <p:cNvPr id="7" name="Text Box 7"/>
          <p:cNvSpPr txBox="1">
            <a:spLocks noChangeArrowheads="1"/>
          </p:cNvSpPr>
          <p:nvPr/>
        </p:nvSpPr>
        <p:spPr bwMode="auto">
          <a:xfrm>
            <a:off x="-304800" y="3986760"/>
            <a:ext cx="36671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r"/>
            <a:r>
              <a:rPr lang="en-US" sz="2000" dirty="0">
                <a:solidFill>
                  <a:srgbClr val="3BDBC2"/>
                </a:solidFill>
                <a:latin typeface="Arial" charset="0"/>
              </a:rPr>
              <a:t>Level: Introductory</a:t>
            </a:r>
          </a:p>
          <a:p>
            <a:pPr algn="r"/>
            <a:endParaRPr lang="en-US" b="1" dirty="0">
              <a:solidFill>
                <a:schemeClr val="accent1"/>
              </a:solidFill>
              <a:latin typeface="Arial" charset="0"/>
            </a:endParaRPr>
          </a:p>
        </p:txBody>
      </p:sp>
      <p:sp>
        <p:nvSpPr>
          <p:cNvPr id="8" name="Rectangle 3"/>
          <p:cNvSpPr txBox="1">
            <a:spLocks noChangeArrowheads="1"/>
          </p:cNvSpPr>
          <p:nvPr/>
        </p:nvSpPr>
        <p:spPr bwMode="auto">
          <a:xfrm>
            <a:off x="381000" y="1289050"/>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nSpc>
                <a:spcPct val="80000"/>
              </a:lnSpc>
              <a:defRPr/>
            </a:pPr>
            <a:r>
              <a:rPr lang="en-US" sz="4400" b="1" dirty="0">
                <a:solidFill>
                  <a:schemeClr val="bg1"/>
                </a:solidFill>
                <a:effectLst/>
              </a:rPr>
              <a:t>Technical Debit is not Free</a:t>
            </a:r>
          </a:p>
        </p:txBody>
      </p:sp>
    </p:spTree>
    <p:extLst>
      <p:ext uri="{BB962C8B-B14F-4D97-AF65-F5344CB8AC3E}">
        <p14:creationId xmlns:p14="http://schemas.microsoft.com/office/powerpoint/2010/main" val="40518872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9E334-88C7-27B9-F017-ABA853B4E182}"/>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4882E2B9-BD2B-060B-C8CB-8C11F5FBD076}"/>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778" b="7778"/>
          <a:stretch/>
        </p:blipFill>
        <p:spPr>
          <a:xfrm>
            <a:off x="1792288" y="459581"/>
            <a:ext cx="5486400" cy="3086100"/>
          </a:xfrm>
        </p:spPr>
      </p:pic>
      <p:sp>
        <p:nvSpPr>
          <p:cNvPr id="4" name="Text Placeholder 3">
            <a:extLst>
              <a:ext uri="{FF2B5EF4-FFF2-40B4-BE49-F238E27FC236}">
                <a16:creationId xmlns:a16="http://schemas.microsoft.com/office/drawing/2014/main" id="{ABCD195A-3486-A65E-56CA-E92819A9F507}"/>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37646102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4533F-8810-F260-C102-48222DAE7557}"/>
              </a:ext>
            </a:extLst>
          </p:cNvPr>
          <p:cNvSpPr>
            <a:spLocks noGrp="1"/>
          </p:cNvSpPr>
          <p:nvPr>
            <p:ph type="title"/>
          </p:nvPr>
        </p:nvSpPr>
        <p:spPr>
          <a:xfrm>
            <a:off x="457200" y="206375"/>
            <a:ext cx="8229600" cy="857250"/>
          </a:xfrm>
        </p:spPr>
        <p:txBody>
          <a:bodyPr anchor="ctr">
            <a:normAutofit/>
          </a:bodyPr>
          <a:lstStyle/>
          <a:p>
            <a:r>
              <a:rPr lang="en-US" dirty="0"/>
              <a:t>Recoding Technical Debt</a:t>
            </a:r>
          </a:p>
        </p:txBody>
      </p:sp>
      <p:pic>
        <p:nvPicPr>
          <p:cNvPr id="6" name="Content Placeholder 5" descr="A person sitting at a desk with a computer and a book&#10;&#10;Description automatically generated with low confidence">
            <a:extLst>
              <a:ext uri="{FF2B5EF4-FFF2-40B4-BE49-F238E27FC236}">
                <a16:creationId xmlns:a16="http://schemas.microsoft.com/office/drawing/2014/main" id="{319E7C88-9E99-56E3-C92B-9744B498FEC3}"/>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14208" r="5769" b="-3"/>
          <a:stretch/>
        </p:blipFill>
        <p:spPr>
          <a:xfrm>
            <a:off x="457200" y="1200150"/>
            <a:ext cx="4038600" cy="3394075"/>
          </a:xfrm>
          <a:noFill/>
        </p:spPr>
      </p:pic>
      <p:sp>
        <p:nvSpPr>
          <p:cNvPr id="11" name="Content Placeholder 3">
            <a:extLst>
              <a:ext uri="{FF2B5EF4-FFF2-40B4-BE49-F238E27FC236}">
                <a16:creationId xmlns:a16="http://schemas.microsoft.com/office/drawing/2014/main" id="{7F78B56E-E88F-E6B7-A6B1-9F5D8C56DA88}"/>
              </a:ext>
            </a:extLst>
          </p:cNvPr>
          <p:cNvSpPr>
            <a:spLocks noGrp="1"/>
          </p:cNvSpPr>
          <p:nvPr>
            <p:ph sz="half" idx="2"/>
          </p:nvPr>
        </p:nvSpPr>
        <p:spPr>
          <a:xfrm>
            <a:off x="4648200" y="1200150"/>
            <a:ext cx="4038600" cy="3394075"/>
          </a:xfrm>
        </p:spPr>
        <p:txBody>
          <a:bodyPr/>
          <a:lstStyle/>
          <a:p>
            <a:r>
              <a:rPr lang="en-US" dirty="0"/>
              <a:t>User Story</a:t>
            </a:r>
          </a:p>
          <a:p>
            <a:r>
              <a:rPr lang="en-US" dirty="0"/>
              <a:t>Product Backlog Item</a:t>
            </a:r>
          </a:p>
          <a:p>
            <a:r>
              <a:rPr lang="en-US" dirty="0"/>
              <a:t>Requirement</a:t>
            </a:r>
          </a:p>
          <a:p>
            <a:r>
              <a:rPr lang="en-US" dirty="0"/>
              <a:t>Issue</a:t>
            </a:r>
          </a:p>
        </p:txBody>
      </p:sp>
    </p:spTree>
    <p:extLst>
      <p:ext uri="{BB962C8B-B14F-4D97-AF65-F5344CB8AC3E}">
        <p14:creationId xmlns:p14="http://schemas.microsoft.com/office/powerpoint/2010/main" val="867332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4533F-8810-F260-C102-48222DAE7557}"/>
              </a:ext>
            </a:extLst>
          </p:cNvPr>
          <p:cNvSpPr>
            <a:spLocks noGrp="1"/>
          </p:cNvSpPr>
          <p:nvPr>
            <p:ph type="title"/>
          </p:nvPr>
        </p:nvSpPr>
        <p:spPr>
          <a:xfrm>
            <a:off x="457200" y="206375"/>
            <a:ext cx="8229600" cy="857250"/>
          </a:xfrm>
        </p:spPr>
        <p:txBody>
          <a:bodyPr anchor="ctr">
            <a:normAutofit/>
          </a:bodyPr>
          <a:lstStyle/>
          <a:p>
            <a:r>
              <a:rPr lang="en-US" dirty="0"/>
              <a:t>Recoding Technical Debt</a:t>
            </a:r>
          </a:p>
        </p:txBody>
      </p:sp>
      <p:pic>
        <p:nvPicPr>
          <p:cNvPr id="6" name="Content Placeholder 5" descr="A person sitting at a desk with a computer and a book&#10;&#10;Description automatically generated with low confidence">
            <a:extLst>
              <a:ext uri="{FF2B5EF4-FFF2-40B4-BE49-F238E27FC236}">
                <a16:creationId xmlns:a16="http://schemas.microsoft.com/office/drawing/2014/main" id="{319E7C88-9E99-56E3-C92B-9744B498FEC3}"/>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14208" r="5769" b="-3"/>
          <a:stretch/>
        </p:blipFill>
        <p:spPr>
          <a:xfrm>
            <a:off x="457200" y="1200150"/>
            <a:ext cx="4038600" cy="3394075"/>
          </a:xfrm>
          <a:noFill/>
        </p:spPr>
      </p:pic>
      <p:sp>
        <p:nvSpPr>
          <p:cNvPr id="11" name="Content Placeholder 3">
            <a:extLst>
              <a:ext uri="{FF2B5EF4-FFF2-40B4-BE49-F238E27FC236}">
                <a16:creationId xmlns:a16="http://schemas.microsoft.com/office/drawing/2014/main" id="{7F78B56E-E88F-E6B7-A6B1-9F5D8C56DA88}"/>
              </a:ext>
            </a:extLst>
          </p:cNvPr>
          <p:cNvSpPr>
            <a:spLocks noGrp="1"/>
          </p:cNvSpPr>
          <p:nvPr>
            <p:ph sz="half" idx="2"/>
          </p:nvPr>
        </p:nvSpPr>
        <p:spPr>
          <a:xfrm>
            <a:off x="4648200" y="1200150"/>
            <a:ext cx="4038600" cy="3394075"/>
          </a:xfrm>
        </p:spPr>
        <p:txBody>
          <a:bodyPr/>
          <a:lstStyle/>
          <a:p>
            <a:r>
              <a:rPr lang="en-US" dirty="0"/>
              <a:t>User Story</a:t>
            </a:r>
          </a:p>
          <a:p>
            <a:r>
              <a:rPr lang="en-US" dirty="0"/>
              <a:t>Product Backlog Item</a:t>
            </a:r>
          </a:p>
          <a:p>
            <a:r>
              <a:rPr lang="en-US" dirty="0"/>
              <a:t>Requirement</a:t>
            </a:r>
          </a:p>
          <a:p>
            <a:r>
              <a:rPr lang="en-US" dirty="0"/>
              <a:t>Issue</a:t>
            </a:r>
          </a:p>
          <a:p>
            <a:r>
              <a:rPr lang="en-US" dirty="0"/>
              <a:t>Bug</a:t>
            </a:r>
          </a:p>
        </p:txBody>
      </p:sp>
      <p:pic>
        <p:nvPicPr>
          <p:cNvPr id="4" name="Picture 3" descr="A picture containing calendar&#10;&#10;Description automatically generated">
            <a:extLst>
              <a:ext uri="{FF2B5EF4-FFF2-40B4-BE49-F238E27FC236}">
                <a16:creationId xmlns:a16="http://schemas.microsoft.com/office/drawing/2014/main" id="{B88A5336-5CD0-A5B5-EFD5-CD82280A2D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1" y="1194111"/>
            <a:ext cx="4038600" cy="3394074"/>
          </a:xfrm>
          <a:prstGeom prst="rect">
            <a:avLst/>
          </a:prstGeom>
        </p:spPr>
      </p:pic>
      <p:cxnSp>
        <p:nvCxnSpPr>
          <p:cNvPr id="5" name="Straight Connector 4">
            <a:extLst>
              <a:ext uri="{FF2B5EF4-FFF2-40B4-BE49-F238E27FC236}">
                <a16:creationId xmlns:a16="http://schemas.microsoft.com/office/drawing/2014/main" id="{E092074C-9126-1889-A466-2E7BB4BF8AB0}"/>
              </a:ext>
            </a:extLst>
          </p:cNvPr>
          <p:cNvCxnSpPr>
            <a:cxnSpLocks/>
          </p:cNvCxnSpPr>
          <p:nvPr/>
        </p:nvCxnSpPr>
        <p:spPr>
          <a:xfrm>
            <a:off x="5040351" y="3494049"/>
            <a:ext cx="674649" cy="14403"/>
          </a:xfrm>
          <a:prstGeom prst="line">
            <a:avLst/>
          </a:prstGeom>
          <a:ln w="57150">
            <a:solidFill>
              <a:srgbClr val="FE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264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animEffect transition="in" filter="fade">
                                      <p:cBhvr>
                                        <p:cTn id="7" dur="500"/>
                                        <p:tgtEl>
                                          <p:spTgt spid="11">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B01D5-4F3D-CBC9-0F15-2D7850E957BD}"/>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46BE6720-2A07-98F7-42E7-127C0F59A17A}"/>
              </a:ext>
            </a:extLst>
          </p:cNvPr>
          <p:cNvSpPr>
            <a:spLocks noGrp="1"/>
          </p:cNvSpPr>
          <p:nvPr>
            <p:ph idx="1"/>
          </p:nvPr>
        </p:nvSpPr>
        <p:spPr/>
        <p:txBody>
          <a:bodyPr/>
          <a:lstStyle/>
          <a:p>
            <a:r>
              <a:rPr lang="en-US" dirty="0"/>
              <a:t>Problem Statement</a:t>
            </a:r>
          </a:p>
        </p:txBody>
      </p:sp>
      <p:sp>
        <p:nvSpPr>
          <p:cNvPr id="6" name="Rectangle 5">
            <a:extLst>
              <a:ext uri="{FF2B5EF4-FFF2-40B4-BE49-F238E27FC236}">
                <a16:creationId xmlns:a16="http://schemas.microsoft.com/office/drawing/2014/main" id="{C459E13F-7235-1AE0-C122-0C926843A1A4}"/>
              </a:ext>
            </a:extLst>
          </p:cNvPr>
          <p:cNvSpPr/>
          <p:nvPr/>
        </p:nvSpPr>
        <p:spPr>
          <a:xfrm>
            <a:off x="841811" y="1973857"/>
            <a:ext cx="7460376" cy="830997"/>
          </a:xfrm>
          <a:prstGeom prst="rect">
            <a:avLst/>
          </a:prstGeom>
          <a:noFill/>
        </p:spPr>
        <p:txBody>
          <a:bodyPr wrap="none" lIns="91440" tIns="45720" rIns="91440" bIns="45720">
            <a:spAutoFit/>
          </a:bodyPr>
          <a:lstStyle/>
          <a:p>
            <a:pPr algn="ctr"/>
            <a:r>
              <a:rPr lang="en-US" sz="4800" b="0" cap="none" spc="0" dirty="0">
                <a:ln w="0"/>
                <a:solidFill>
                  <a:schemeClr val="accent1"/>
                </a:solidFill>
                <a:effectLst>
                  <a:outerShdw blurRad="38100" dist="25400" dir="5400000" algn="ctr" rotWithShape="0">
                    <a:srgbClr val="6E747A">
                      <a:alpha val="43000"/>
                    </a:srgbClr>
                  </a:outerShdw>
                </a:effectLst>
              </a:rPr>
              <a:t>We need to refactor our SSO.</a:t>
            </a:r>
          </a:p>
        </p:txBody>
      </p:sp>
    </p:spTree>
    <p:extLst>
      <p:ext uri="{BB962C8B-B14F-4D97-AF65-F5344CB8AC3E}">
        <p14:creationId xmlns:p14="http://schemas.microsoft.com/office/powerpoint/2010/main" val="121273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B01D5-4F3D-CBC9-0F15-2D7850E957BD}"/>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46BE6720-2A07-98F7-42E7-127C0F59A17A}"/>
              </a:ext>
            </a:extLst>
          </p:cNvPr>
          <p:cNvSpPr>
            <a:spLocks noGrp="1"/>
          </p:cNvSpPr>
          <p:nvPr>
            <p:ph idx="1"/>
          </p:nvPr>
        </p:nvSpPr>
        <p:spPr/>
        <p:txBody>
          <a:bodyPr/>
          <a:lstStyle/>
          <a:p>
            <a:r>
              <a:rPr lang="en-US" dirty="0"/>
              <a:t>Problem Statement</a:t>
            </a:r>
          </a:p>
        </p:txBody>
      </p:sp>
      <p:sp>
        <p:nvSpPr>
          <p:cNvPr id="5" name="Rectangle 4">
            <a:extLst>
              <a:ext uri="{FF2B5EF4-FFF2-40B4-BE49-F238E27FC236}">
                <a16:creationId xmlns:a16="http://schemas.microsoft.com/office/drawing/2014/main" id="{58BC076D-3BAD-6D29-4A61-01C2050841A5}"/>
              </a:ext>
            </a:extLst>
          </p:cNvPr>
          <p:cNvSpPr/>
          <p:nvPr/>
        </p:nvSpPr>
        <p:spPr>
          <a:xfrm>
            <a:off x="841811" y="1973857"/>
            <a:ext cx="7460376" cy="830997"/>
          </a:xfrm>
          <a:prstGeom prst="rect">
            <a:avLst/>
          </a:prstGeom>
          <a:noFill/>
        </p:spPr>
        <p:txBody>
          <a:bodyPr wrap="none" lIns="91440" tIns="45720" rIns="91440" bIns="45720">
            <a:spAutoFit/>
          </a:bodyPr>
          <a:lstStyle/>
          <a:p>
            <a:pPr algn="ctr"/>
            <a:r>
              <a:rPr lang="en-US" sz="4800" b="0" cap="none" spc="0" dirty="0">
                <a:ln w="0"/>
                <a:solidFill>
                  <a:schemeClr val="accent1"/>
                </a:solidFill>
                <a:effectLst>
                  <a:outerShdw blurRad="38100" dist="25400" dir="5400000" algn="ctr" rotWithShape="0">
                    <a:srgbClr val="6E747A">
                      <a:alpha val="43000"/>
                    </a:srgbClr>
                  </a:outerShdw>
                </a:effectLst>
              </a:rPr>
              <a:t>We need to refactor our SSO.</a:t>
            </a:r>
          </a:p>
        </p:txBody>
      </p:sp>
      <p:sp>
        <p:nvSpPr>
          <p:cNvPr id="4" name="Rectangle 3">
            <a:extLst>
              <a:ext uri="{FF2B5EF4-FFF2-40B4-BE49-F238E27FC236}">
                <a16:creationId xmlns:a16="http://schemas.microsoft.com/office/drawing/2014/main" id="{860C6F6B-C6D4-1D71-89AE-1C9AF7D25390}"/>
              </a:ext>
            </a:extLst>
          </p:cNvPr>
          <p:cNvSpPr/>
          <p:nvPr/>
        </p:nvSpPr>
        <p:spPr>
          <a:xfrm>
            <a:off x="685800" y="1809750"/>
            <a:ext cx="7924800" cy="2677656"/>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In 22Q4, 20% of system outages were due to the single-sign-on service straining under scale constraints.  Given our focus on the enterprise segment, we are taking some time this quarter to ensure that part of the system is ready for use to continue to scale up this segment.</a:t>
            </a:r>
          </a:p>
        </p:txBody>
      </p:sp>
    </p:spTree>
    <p:extLst>
      <p:ext uri="{BB962C8B-B14F-4D97-AF65-F5344CB8AC3E}">
        <p14:creationId xmlns:p14="http://schemas.microsoft.com/office/powerpoint/2010/main" val="4059127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B01D5-4F3D-CBC9-0F15-2D7850E957BD}"/>
              </a:ext>
            </a:extLst>
          </p:cNvPr>
          <p:cNvSpPr>
            <a:spLocks noGrp="1"/>
          </p:cNvSpPr>
          <p:nvPr>
            <p:ph type="title"/>
          </p:nvPr>
        </p:nvSpPr>
        <p:spPr/>
        <p:txBody>
          <a:bodyPr/>
          <a:lstStyle/>
          <a:p>
            <a:r>
              <a:rPr lang="en-US" dirty="0"/>
              <a:t>Key Information to Record</a:t>
            </a:r>
          </a:p>
        </p:txBody>
      </p:sp>
      <p:sp>
        <p:nvSpPr>
          <p:cNvPr id="3" name="Content Placeholder 2">
            <a:extLst>
              <a:ext uri="{FF2B5EF4-FFF2-40B4-BE49-F238E27FC236}">
                <a16:creationId xmlns:a16="http://schemas.microsoft.com/office/drawing/2014/main" id="{46BE6720-2A07-98F7-42E7-127C0F59A17A}"/>
              </a:ext>
            </a:extLst>
          </p:cNvPr>
          <p:cNvSpPr>
            <a:spLocks noGrp="1"/>
          </p:cNvSpPr>
          <p:nvPr>
            <p:ph idx="1"/>
          </p:nvPr>
        </p:nvSpPr>
        <p:spPr/>
        <p:txBody>
          <a:bodyPr>
            <a:normAutofit lnSpcReduction="10000"/>
          </a:bodyPr>
          <a:lstStyle/>
          <a:p>
            <a:r>
              <a:rPr lang="en-US" dirty="0"/>
              <a:t>Problem Statement</a:t>
            </a:r>
          </a:p>
          <a:p>
            <a:r>
              <a:rPr lang="en-US" dirty="0"/>
              <a:t>Story Points</a:t>
            </a:r>
          </a:p>
          <a:p>
            <a:r>
              <a:rPr lang="en-US" dirty="0"/>
              <a:t>Criticality</a:t>
            </a:r>
          </a:p>
          <a:p>
            <a:r>
              <a:rPr lang="en-US" dirty="0"/>
              <a:t>Complexity</a:t>
            </a:r>
          </a:p>
          <a:p>
            <a:r>
              <a:rPr lang="en-US" dirty="0"/>
              <a:t>Reward</a:t>
            </a:r>
          </a:p>
          <a:p>
            <a:r>
              <a:rPr lang="en-US" dirty="0"/>
              <a:t>Remediation Cost</a:t>
            </a:r>
          </a:p>
        </p:txBody>
      </p:sp>
    </p:spTree>
    <p:extLst>
      <p:ext uri="{BB962C8B-B14F-4D97-AF65-F5344CB8AC3E}">
        <p14:creationId xmlns:p14="http://schemas.microsoft.com/office/powerpoint/2010/main" val="85258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F952-1544-77A8-6AAE-D9C2304ECBF2}"/>
              </a:ext>
            </a:extLst>
          </p:cNvPr>
          <p:cNvSpPr>
            <a:spLocks noGrp="1"/>
          </p:cNvSpPr>
          <p:nvPr>
            <p:ph type="title"/>
          </p:nvPr>
        </p:nvSpPr>
        <p:spPr/>
        <p:txBody>
          <a:bodyPr/>
          <a:lstStyle/>
          <a:p>
            <a:r>
              <a:rPr lang="en-US" dirty="0"/>
              <a:t>Tracking Technical Debt</a:t>
            </a:r>
          </a:p>
        </p:txBody>
      </p:sp>
      <p:sp>
        <p:nvSpPr>
          <p:cNvPr id="3" name="Text Placeholder 2">
            <a:extLst>
              <a:ext uri="{FF2B5EF4-FFF2-40B4-BE49-F238E27FC236}">
                <a16:creationId xmlns:a16="http://schemas.microsoft.com/office/drawing/2014/main" id="{06ED578B-F7F8-1F56-418C-793F3E8D1ED4}"/>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426632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696D7-B086-C71C-5022-CF9264D83B97}"/>
              </a:ext>
            </a:extLst>
          </p:cNvPr>
          <p:cNvSpPr>
            <a:spLocks noGrp="1"/>
          </p:cNvSpPr>
          <p:nvPr>
            <p:ph type="title"/>
          </p:nvPr>
        </p:nvSpPr>
        <p:spPr>
          <a:xfrm>
            <a:off x="457200" y="206375"/>
            <a:ext cx="8229600" cy="857250"/>
          </a:xfrm>
        </p:spPr>
        <p:txBody>
          <a:bodyPr anchor="ctr">
            <a:normAutofit/>
          </a:bodyPr>
          <a:lstStyle/>
          <a:p>
            <a:r>
              <a:rPr lang="en-US" dirty="0"/>
              <a:t>Tracking Technical Debt</a:t>
            </a:r>
          </a:p>
        </p:txBody>
      </p:sp>
      <p:pic>
        <p:nvPicPr>
          <p:cNvPr id="5" name="Content Placeholder 4" descr="A picture containing life jacket&#10;&#10;Description automatically generated">
            <a:extLst>
              <a:ext uri="{FF2B5EF4-FFF2-40B4-BE49-F238E27FC236}">
                <a16:creationId xmlns:a16="http://schemas.microsoft.com/office/drawing/2014/main" id="{649F888D-891A-1356-A0B9-A4A7810617AC}"/>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9588" b="28626"/>
          <a:stretch/>
        </p:blipFill>
        <p:spPr>
          <a:xfrm>
            <a:off x="457200" y="1200150"/>
            <a:ext cx="8229600" cy="3394075"/>
          </a:xfrm>
          <a:noFill/>
        </p:spPr>
      </p:pic>
    </p:spTree>
    <p:extLst>
      <p:ext uri="{BB962C8B-B14F-4D97-AF65-F5344CB8AC3E}">
        <p14:creationId xmlns:p14="http://schemas.microsoft.com/office/powerpoint/2010/main" val="32395394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2FEF8AAC-9BA2-F766-9E07-F52E5A5CE036}"/>
              </a:ext>
            </a:extLst>
          </p:cNvPr>
          <p:cNvPicPr>
            <a:picLocks noChangeAspect="1"/>
          </p:cNvPicPr>
          <p:nvPr/>
        </p:nvPicPr>
        <p:blipFill>
          <a:blip r:embed="rId2" cstate="print">
            <a:extLst>
              <a:ext uri="{28A0092B-C50C-407E-A947-70E740481C1C}">
                <a14:useLocalDpi xmlns:a14="http://schemas.microsoft.com/office/drawing/2010/main" val="0"/>
              </a:ext>
            </a:extLst>
          </a:blip>
          <a:srcRect t="13340" b="13340"/>
          <a:stretch/>
        </p:blipFill>
        <p:spPr>
          <a:xfrm>
            <a:off x="457200" y="1200150"/>
            <a:ext cx="8229600" cy="3394075"/>
          </a:xfrm>
          <a:prstGeom prst="rect">
            <a:avLst/>
          </a:prstGeom>
          <a:noFill/>
        </p:spPr>
      </p:pic>
      <p:sp>
        <p:nvSpPr>
          <p:cNvPr id="2" name="Title 1">
            <a:extLst>
              <a:ext uri="{FF2B5EF4-FFF2-40B4-BE49-F238E27FC236}">
                <a16:creationId xmlns:a16="http://schemas.microsoft.com/office/drawing/2014/main" id="{0A1BEE7F-1B80-9830-6A66-B954327FD52A}"/>
              </a:ext>
            </a:extLst>
          </p:cNvPr>
          <p:cNvSpPr>
            <a:spLocks noGrp="1"/>
          </p:cNvSpPr>
          <p:nvPr>
            <p:ph type="title"/>
          </p:nvPr>
        </p:nvSpPr>
        <p:spPr/>
        <p:txBody>
          <a:bodyPr/>
          <a:lstStyle/>
          <a:p>
            <a:r>
              <a:rPr lang="en-US" dirty="0"/>
              <a:t>Tracking Technical Debt</a:t>
            </a:r>
          </a:p>
        </p:txBody>
      </p:sp>
    </p:spTree>
    <p:extLst>
      <p:ext uri="{BB962C8B-B14F-4D97-AF65-F5344CB8AC3E}">
        <p14:creationId xmlns:p14="http://schemas.microsoft.com/office/powerpoint/2010/main" val="21681247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59CF5-3EFF-9548-55A3-B50C98203A05}"/>
              </a:ext>
            </a:extLst>
          </p:cNvPr>
          <p:cNvSpPr>
            <a:spLocks noGrp="1"/>
          </p:cNvSpPr>
          <p:nvPr>
            <p:ph type="title"/>
          </p:nvPr>
        </p:nvSpPr>
        <p:spPr/>
        <p:txBody>
          <a:bodyPr/>
          <a:lstStyle/>
          <a:p>
            <a:r>
              <a:rPr lang="en-US" dirty="0"/>
              <a:t>Technical Debt Register</a:t>
            </a:r>
          </a:p>
        </p:txBody>
      </p:sp>
      <p:pic>
        <p:nvPicPr>
          <p:cNvPr id="6" name="Content Placeholder 5" descr="A close-up of a book&#10;&#10;Description automatically generated with medium confidence">
            <a:extLst>
              <a:ext uri="{FF2B5EF4-FFF2-40B4-BE49-F238E27FC236}">
                <a16:creationId xmlns:a16="http://schemas.microsoft.com/office/drawing/2014/main" id="{EA7F6AD0-6EDC-89E3-6402-3D637C5A1F1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75050" y="695590"/>
            <a:ext cx="5111750" cy="3407833"/>
          </a:xfrm>
        </p:spPr>
      </p:pic>
      <p:sp>
        <p:nvSpPr>
          <p:cNvPr id="4" name="Text Placeholder 3">
            <a:extLst>
              <a:ext uri="{FF2B5EF4-FFF2-40B4-BE49-F238E27FC236}">
                <a16:creationId xmlns:a16="http://schemas.microsoft.com/office/drawing/2014/main" id="{31273C5D-C159-4C95-DAE8-7B044DF19B19}"/>
              </a:ext>
            </a:extLst>
          </p:cNvPr>
          <p:cNvSpPr>
            <a:spLocks noGrp="1"/>
          </p:cNvSpPr>
          <p:nvPr>
            <p:ph type="body" sz="half" idx="2"/>
          </p:nvPr>
        </p:nvSpPr>
        <p:spPr/>
        <p:txBody>
          <a:bodyPr>
            <a:normAutofit fontScale="92500"/>
          </a:bodyPr>
          <a:lstStyle/>
          <a:p>
            <a:pPr marL="285750" indent="-285750">
              <a:buFont typeface="Arial" panose="020B0604020202020204" pitchFamily="34" charset="0"/>
              <a:buChar char="•"/>
            </a:pPr>
            <a:r>
              <a:rPr lang="en-US" sz="2400" dirty="0"/>
              <a:t>Product</a:t>
            </a:r>
          </a:p>
          <a:p>
            <a:pPr marL="285750" indent="-285750">
              <a:buFont typeface="Arial" panose="020B0604020202020204" pitchFamily="34" charset="0"/>
              <a:buChar char="•"/>
            </a:pPr>
            <a:r>
              <a:rPr lang="en-US" sz="2400" dirty="0"/>
              <a:t>User Story #</a:t>
            </a:r>
          </a:p>
          <a:p>
            <a:pPr marL="285750" indent="-285750">
              <a:buFont typeface="Arial" panose="020B0604020202020204" pitchFamily="34" charset="0"/>
              <a:buChar char="•"/>
            </a:pPr>
            <a:r>
              <a:rPr lang="en-US" sz="2400" dirty="0"/>
              <a:t>Title</a:t>
            </a:r>
          </a:p>
          <a:p>
            <a:pPr marL="285750" indent="-285750">
              <a:buFont typeface="Arial" panose="020B0604020202020204" pitchFamily="34" charset="0"/>
              <a:buChar char="•"/>
            </a:pPr>
            <a:r>
              <a:rPr lang="en-US" sz="2400" dirty="0"/>
              <a:t>Criticality</a:t>
            </a:r>
          </a:p>
          <a:p>
            <a:pPr marL="285750" indent="-285750">
              <a:buFont typeface="Arial" panose="020B0604020202020204" pitchFamily="34" charset="0"/>
              <a:buChar char="•"/>
            </a:pPr>
            <a:r>
              <a:rPr lang="en-US" sz="2400" dirty="0"/>
              <a:t>Complexity</a:t>
            </a:r>
          </a:p>
          <a:p>
            <a:pPr marL="285750" indent="-285750">
              <a:buFont typeface="Arial" panose="020B0604020202020204" pitchFamily="34" charset="0"/>
              <a:buChar char="•"/>
            </a:pPr>
            <a:r>
              <a:rPr lang="en-US" sz="2400" dirty="0"/>
              <a:t>Reward</a:t>
            </a:r>
          </a:p>
          <a:p>
            <a:pPr marL="285750" indent="-285750">
              <a:buFont typeface="Arial" panose="020B0604020202020204" pitchFamily="34" charset="0"/>
              <a:buChar char="•"/>
            </a:pPr>
            <a:r>
              <a:rPr lang="en-US" sz="2400" dirty="0"/>
              <a:t>Remediation Cost</a:t>
            </a:r>
          </a:p>
          <a:p>
            <a:pPr marL="285750" indent="-285750">
              <a:buFont typeface="Arial" panose="020B0604020202020204" pitchFamily="34" charset="0"/>
              <a:buChar char="•"/>
            </a:pPr>
            <a:r>
              <a:rPr lang="en-US" sz="2400" dirty="0"/>
              <a:t>Technical Debt Score</a:t>
            </a:r>
          </a:p>
        </p:txBody>
      </p:sp>
    </p:spTree>
    <p:extLst>
      <p:ext uri="{BB962C8B-B14F-4D97-AF65-F5344CB8AC3E}">
        <p14:creationId xmlns:p14="http://schemas.microsoft.com/office/powerpoint/2010/main" val="199872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0FC35-C638-6317-2CFB-88FE8F3FFE2C}"/>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BDCB153F-04CF-645A-2294-334ED02593A9}"/>
              </a:ext>
            </a:extLst>
          </p:cNvPr>
          <p:cNvSpPr/>
          <p:nvPr/>
        </p:nvSpPr>
        <p:spPr>
          <a:xfrm>
            <a:off x="228600" y="1729085"/>
            <a:ext cx="2693558" cy="1569660"/>
          </a:xfrm>
          <a:prstGeom prst="rect">
            <a:avLst/>
          </a:prstGeom>
          <a:noFill/>
        </p:spPr>
        <p:txBody>
          <a:bodyPr wrap="none" lIns="91440" tIns="45720" rIns="91440" bIns="45720">
            <a:spAutoFit/>
          </a:bodyPr>
          <a:lstStyle/>
          <a:p>
            <a:r>
              <a:rPr lang="en-US" sz="3200" dirty="0">
                <a:ln w="0"/>
                <a:solidFill>
                  <a:schemeClr val="tx1">
                    <a:lumMod val="50000"/>
                    <a:lumOff val="50000"/>
                  </a:schemeClr>
                </a:solidFill>
                <a:effectLst>
                  <a:outerShdw blurRad="38100" dist="19050" dir="2700000" algn="tl" rotWithShape="0">
                    <a:schemeClr val="dk1">
                      <a:alpha val="40000"/>
                    </a:schemeClr>
                  </a:outerShdw>
                </a:effectLst>
              </a:rPr>
              <a:t>R  : Reward</a:t>
            </a:r>
          </a:p>
          <a:p>
            <a:r>
              <a:rPr lang="en-US" sz="3200" b="0" cap="none" spc="0" dirty="0">
                <a:ln w="0"/>
                <a:solidFill>
                  <a:schemeClr val="tx1">
                    <a:lumMod val="50000"/>
                    <a:lumOff val="50000"/>
                  </a:schemeClr>
                </a:solidFill>
                <a:effectLst>
                  <a:outerShdw blurRad="38100" dist="19050" dir="2700000" algn="tl" rotWithShape="0">
                    <a:schemeClr val="dk1">
                      <a:alpha val="40000"/>
                    </a:schemeClr>
                  </a:outerShdw>
                </a:effectLst>
              </a:rPr>
              <a:t>Cr : Criticality</a:t>
            </a:r>
          </a:p>
          <a:p>
            <a:r>
              <a:rPr lang="en-US" sz="3200" dirty="0">
                <a:ln w="0"/>
                <a:solidFill>
                  <a:schemeClr val="tx1">
                    <a:lumMod val="50000"/>
                    <a:lumOff val="50000"/>
                  </a:schemeClr>
                </a:solidFill>
                <a:effectLst>
                  <a:outerShdw blurRad="38100" dist="19050" dir="2700000" algn="tl" rotWithShape="0">
                    <a:schemeClr val="dk1">
                      <a:alpha val="40000"/>
                    </a:schemeClr>
                  </a:outerShdw>
                </a:effectLst>
              </a:rPr>
              <a:t>Co: Complexity</a:t>
            </a:r>
            <a:endParaRPr lang="en-US" sz="3200" b="0" cap="none" spc="0" dirty="0">
              <a:ln w="0"/>
              <a:solidFill>
                <a:schemeClr val="tx1">
                  <a:lumMod val="50000"/>
                  <a:lumOff val="50000"/>
                </a:schemeClr>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0085CB2D-B8B1-C10B-037B-F49984842299}"/>
              </a:ext>
            </a:extLst>
          </p:cNvPr>
          <p:cNvSpPr/>
          <p:nvPr/>
        </p:nvSpPr>
        <p:spPr>
          <a:xfrm>
            <a:off x="3265327" y="2190750"/>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9940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0D021-6781-E96F-7965-C1E367270BB5}"/>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C3E48D4A-CF6E-A25A-4EAC-27AE3F8D498A}"/>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8517" b="8517"/>
          <a:stretch/>
        </p:blipFill>
        <p:spPr>
          <a:xfrm>
            <a:off x="1792288" y="459581"/>
            <a:ext cx="5486400" cy="3086100"/>
          </a:xfrm>
        </p:spPr>
      </p:pic>
      <p:sp>
        <p:nvSpPr>
          <p:cNvPr id="4" name="Text Placeholder 3">
            <a:extLst>
              <a:ext uri="{FF2B5EF4-FFF2-40B4-BE49-F238E27FC236}">
                <a16:creationId xmlns:a16="http://schemas.microsoft.com/office/drawing/2014/main" id="{9861664C-80C3-3751-A796-31111FEAB0E0}"/>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10127486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0FC35-C638-6317-2CFB-88FE8F3FFE2C}"/>
              </a:ext>
            </a:extLst>
          </p:cNvPr>
          <p:cNvSpPr>
            <a:spLocks noGrp="1"/>
          </p:cNvSpPr>
          <p:nvPr>
            <p:ph type="title"/>
          </p:nvPr>
        </p:nvSpPr>
        <p:spPr/>
        <p:txBody>
          <a:bodyPr/>
          <a:lstStyle/>
          <a:p>
            <a:r>
              <a:rPr lang="en-US" dirty="0"/>
              <a:t>Technical Debt Score</a:t>
            </a:r>
          </a:p>
        </p:txBody>
      </p:sp>
      <p:sp>
        <p:nvSpPr>
          <p:cNvPr id="3" name="Rectangle 2">
            <a:extLst>
              <a:ext uri="{FF2B5EF4-FFF2-40B4-BE49-F238E27FC236}">
                <a16:creationId xmlns:a16="http://schemas.microsoft.com/office/drawing/2014/main" id="{BDCB153F-04CF-645A-2294-334ED02593A9}"/>
              </a:ext>
            </a:extLst>
          </p:cNvPr>
          <p:cNvSpPr/>
          <p:nvPr/>
        </p:nvSpPr>
        <p:spPr>
          <a:xfrm>
            <a:off x="228600" y="1729085"/>
            <a:ext cx="2693558" cy="1569660"/>
          </a:xfrm>
          <a:prstGeom prst="rect">
            <a:avLst/>
          </a:prstGeom>
          <a:noFill/>
        </p:spPr>
        <p:txBody>
          <a:bodyPr wrap="none" lIns="91440" tIns="45720" rIns="91440" bIns="45720">
            <a:spAutoFit/>
          </a:bodyPr>
          <a:lstStyle/>
          <a:p>
            <a:r>
              <a:rPr lang="en-US" sz="3200" dirty="0">
                <a:ln w="0"/>
                <a:solidFill>
                  <a:schemeClr val="tx2"/>
                </a:solidFill>
                <a:effectLst>
                  <a:outerShdw blurRad="38100" dist="19050" dir="2700000" algn="tl" rotWithShape="0">
                    <a:schemeClr val="dk1">
                      <a:alpha val="40000"/>
                    </a:schemeClr>
                  </a:outerShdw>
                </a:effectLst>
              </a:rPr>
              <a:t>R  : Reward</a:t>
            </a:r>
          </a:p>
          <a:p>
            <a:r>
              <a:rPr lang="en-US" sz="3200" b="0" cap="none" spc="0" dirty="0">
                <a:ln w="0"/>
                <a:solidFill>
                  <a:schemeClr val="tx2"/>
                </a:solidFill>
                <a:effectLst>
                  <a:outerShdw blurRad="38100" dist="19050" dir="2700000" algn="tl" rotWithShape="0">
                    <a:schemeClr val="dk1">
                      <a:alpha val="40000"/>
                    </a:schemeClr>
                  </a:outerShdw>
                </a:effectLst>
              </a:rPr>
              <a:t>Cr : Criticality</a:t>
            </a:r>
          </a:p>
          <a:p>
            <a:r>
              <a:rPr lang="en-US" sz="3200" dirty="0">
                <a:ln w="0"/>
                <a:solidFill>
                  <a:schemeClr val="tx2"/>
                </a:solidFill>
                <a:effectLst>
                  <a:outerShdw blurRad="38100" dist="19050" dir="2700000" algn="tl" rotWithShape="0">
                    <a:schemeClr val="dk1">
                      <a:alpha val="40000"/>
                    </a:schemeClr>
                  </a:outerShdw>
                </a:effectLst>
              </a:rPr>
              <a:t>Co: Complexity</a:t>
            </a:r>
            <a:endParaRPr lang="en-US" sz="3200" b="0" cap="none" spc="0" dirty="0">
              <a:ln w="0"/>
              <a:solidFill>
                <a:schemeClr val="tx2"/>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0085CB2D-B8B1-C10B-037B-F49984842299}"/>
              </a:ext>
            </a:extLst>
          </p:cNvPr>
          <p:cNvSpPr/>
          <p:nvPr/>
        </p:nvSpPr>
        <p:spPr>
          <a:xfrm>
            <a:off x="3265327" y="2190750"/>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1012945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750"/>
                                        <p:tgtEl>
                                          <p:spTgt spid="3"/>
                                        </p:tgtEl>
                                      </p:cBhvr>
                                    </p:animEffect>
                                    <p:set>
                                      <p:cBhvr>
                                        <p:cTn id="7" dur="1" fill="hold">
                                          <p:stCondLst>
                                            <p:cond delay="749"/>
                                          </p:stCondLst>
                                        </p:cTn>
                                        <p:tgtEl>
                                          <p:spTgt spid="3"/>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2.22222E-6 -2.46914E-7 L -0.16597 -0.15247 " pathEditMode="relative" rAng="0" ptsTypes="AA">
                                      <p:cBhvr>
                                        <p:cTn id="9" dur="750" fill="hold"/>
                                        <p:tgtEl>
                                          <p:spTgt spid="4"/>
                                        </p:tgtEl>
                                        <p:attrNameLst>
                                          <p:attrName>ppt_x</p:attrName>
                                          <p:attrName>ppt_y</p:attrName>
                                        </p:attrNameLst>
                                      </p:cBhvr>
                                      <p:rCtr x="-8299" y="-7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7B14-E455-54C3-88C0-A0E46A9B5A0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FBF2B4FC-883E-1F33-0AFE-683D97AC27B1}"/>
              </a:ext>
            </a:extLst>
          </p:cNvPr>
          <p:cNvSpPr/>
          <p:nvPr/>
        </p:nvSpPr>
        <p:spPr>
          <a:xfrm>
            <a:off x="1746963" y="1433763"/>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D6634D91-7B0D-5DAF-7F76-F28A6430EFE5}"/>
              </a:ext>
            </a:extLst>
          </p:cNvPr>
          <p:cNvGraphicFramePr>
            <a:graphicFrameLocks noGrp="1"/>
          </p:cNvGraphicFramePr>
          <p:nvPr>
            <p:extLst>
              <p:ext uri="{D42A27DB-BD31-4B8C-83A1-F6EECF244321}">
                <p14:modId xmlns:p14="http://schemas.microsoft.com/office/powerpoint/2010/main" val="1214884039"/>
              </p:ext>
            </p:extLst>
          </p:nvPr>
        </p:nvGraphicFramePr>
        <p:xfrm>
          <a:off x="1180622" y="2446050"/>
          <a:ext cx="6074411" cy="741680"/>
        </p:xfrm>
        <a:graphic>
          <a:graphicData uri="http://schemas.openxmlformats.org/drawingml/2006/table">
            <a:tbl>
              <a:tblPr firstRow="1" bandRow="1">
                <a:tableStyleId>{5C22544A-7EE6-4342-B048-85BDC9FD1C3A}</a:tableStyleId>
              </a:tblPr>
              <a:tblGrid>
                <a:gridCol w="698818">
                  <a:extLst>
                    <a:ext uri="{9D8B030D-6E8A-4147-A177-3AD203B41FA5}">
                      <a16:colId xmlns:a16="http://schemas.microsoft.com/office/drawing/2014/main" val="2369072518"/>
                    </a:ext>
                  </a:extLst>
                </a:gridCol>
                <a:gridCol w="1576959">
                  <a:extLst>
                    <a:ext uri="{9D8B030D-6E8A-4147-A177-3AD203B41FA5}">
                      <a16:colId xmlns:a16="http://schemas.microsoft.com/office/drawing/2014/main" val="268172854"/>
                    </a:ext>
                  </a:extLst>
                </a:gridCol>
                <a:gridCol w="1768348">
                  <a:extLst>
                    <a:ext uri="{9D8B030D-6E8A-4147-A177-3AD203B41FA5}">
                      <a16:colId xmlns:a16="http://schemas.microsoft.com/office/drawing/2014/main" val="1910891426"/>
                    </a:ext>
                  </a:extLst>
                </a:gridCol>
                <a:gridCol w="1278001">
                  <a:extLst>
                    <a:ext uri="{9D8B030D-6E8A-4147-A177-3AD203B41FA5}">
                      <a16:colId xmlns:a16="http://schemas.microsoft.com/office/drawing/2014/main" val="4271227685"/>
                    </a:ext>
                  </a:extLst>
                </a:gridCol>
                <a:gridCol w="752285">
                  <a:extLst>
                    <a:ext uri="{9D8B030D-6E8A-4147-A177-3AD203B41FA5}">
                      <a16:colId xmlns:a16="http://schemas.microsoft.com/office/drawing/2014/main" val="1894446162"/>
                    </a:ext>
                  </a:extLst>
                </a:gridCol>
              </a:tblGrid>
              <a:tr h="370840">
                <a:tc>
                  <a:txBody>
                    <a:bodyPr/>
                    <a:lstStyle/>
                    <a:p>
                      <a:r>
                        <a:rPr lang="en-US" dirty="0"/>
                        <a:t>Id</a:t>
                      </a:r>
                    </a:p>
                  </a:txBody>
                  <a:tcPr/>
                </a:tc>
                <a:tc>
                  <a:txBody>
                    <a:bodyPr/>
                    <a:lstStyle/>
                    <a:p>
                      <a:r>
                        <a:rPr lang="en-US" dirty="0"/>
                        <a:t>Criticality (CR)</a:t>
                      </a:r>
                    </a:p>
                  </a:txBody>
                  <a:tcPr/>
                </a:tc>
                <a:tc>
                  <a:txBody>
                    <a:bodyPr/>
                    <a:lstStyle/>
                    <a:p>
                      <a:r>
                        <a:rPr lang="en-US" dirty="0"/>
                        <a:t>Complexity (CO)</a:t>
                      </a:r>
                    </a:p>
                  </a:txBody>
                  <a:tcPr/>
                </a:tc>
                <a:tc>
                  <a:txBody>
                    <a:bodyPr/>
                    <a:lstStyle/>
                    <a:p>
                      <a:r>
                        <a:rPr lang="en-US" dirty="0"/>
                        <a:t>Reward (R)</a:t>
                      </a:r>
                    </a:p>
                  </a:txBody>
                  <a:tcPr/>
                </a:tc>
                <a:tc>
                  <a:txBody>
                    <a:bodyPr/>
                    <a:lstStyle/>
                    <a:p>
                      <a:r>
                        <a:rPr lang="en-US" dirty="0"/>
                        <a:t>Score</a:t>
                      </a:r>
                    </a:p>
                  </a:txBody>
                  <a:tcPr/>
                </a:tc>
                <a:extLst>
                  <a:ext uri="{0D108BD9-81ED-4DB2-BD59-A6C34878D82A}">
                    <a16:rowId xmlns:a16="http://schemas.microsoft.com/office/drawing/2014/main" val="708415295"/>
                  </a:ext>
                </a:extLst>
              </a:tr>
              <a:tr h="370840">
                <a:tc>
                  <a:txBody>
                    <a:bodyPr/>
                    <a:lstStyle/>
                    <a:p>
                      <a:r>
                        <a:rPr lang="en-US" dirty="0"/>
                        <a:t>1451</a:t>
                      </a:r>
                    </a:p>
                  </a:txBody>
                  <a:tcPr/>
                </a:tc>
                <a:tc>
                  <a:txBody>
                    <a:bodyPr/>
                    <a:lstStyle/>
                    <a:p>
                      <a:r>
                        <a:rPr lang="en-US" dirty="0"/>
                        <a:t>5</a:t>
                      </a:r>
                    </a:p>
                  </a:txBody>
                  <a:tcPr/>
                </a:tc>
                <a:tc>
                  <a:txBody>
                    <a:bodyPr/>
                    <a:lstStyle/>
                    <a:p>
                      <a:r>
                        <a:rPr lang="en-US" dirty="0"/>
                        <a:t>1</a:t>
                      </a:r>
                    </a:p>
                  </a:txBody>
                  <a:tcPr/>
                </a:tc>
                <a:tc>
                  <a:txBody>
                    <a:bodyPr/>
                    <a:lstStyle/>
                    <a:p>
                      <a:r>
                        <a:rPr lang="en-US" dirty="0"/>
                        <a:t>5</a:t>
                      </a:r>
                    </a:p>
                  </a:txBody>
                  <a:tcPr/>
                </a:tc>
                <a:tc>
                  <a:txBody>
                    <a:bodyPr/>
                    <a:lstStyle/>
                    <a:p>
                      <a:r>
                        <a:rPr lang="en-US" dirty="0"/>
                        <a:t>1.6</a:t>
                      </a:r>
                    </a:p>
                  </a:txBody>
                  <a:tcPr/>
                </a:tc>
                <a:extLst>
                  <a:ext uri="{0D108BD9-81ED-4DB2-BD59-A6C34878D82A}">
                    <a16:rowId xmlns:a16="http://schemas.microsoft.com/office/drawing/2014/main" val="3501510445"/>
                  </a:ext>
                </a:extLst>
              </a:tr>
            </a:tbl>
          </a:graphicData>
        </a:graphic>
      </p:graphicFrame>
    </p:spTree>
    <p:extLst>
      <p:ext uri="{BB962C8B-B14F-4D97-AF65-F5344CB8AC3E}">
        <p14:creationId xmlns:p14="http://schemas.microsoft.com/office/powerpoint/2010/main" val="48453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7B14-E455-54C3-88C0-A0E46A9B5A0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FBF2B4FC-883E-1F33-0AFE-683D97AC27B1}"/>
              </a:ext>
            </a:extLst>
          </p:cNvPr>
          <p:cNvSpPr/>
          <p:nvPr/>
        </p:nvSpPr>
        <p:spPr>
          <a:xfrm>
            <a:off x="1746963" y="1433763"/>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D6634D91-7B0D-5DAF-7F76-F28A6430EFE5}"/>
              </a:ext>
            </a:extLst>
          </p:cNvPr>
          <p:cNvGraphicFramePr>
            <a:graphicFrameLocks noGrp="1"/>
          </p:cNvGraphicFramePr>
          <p:nvPr>
            <p:extLst>
              <p:ext uri="{D42A27DB-BD31-4B8C-83A1-F6EECF244321}">
                <p14:modId xmlns:p14="http://schemas.microsoft.com/office/powerpoint/2010/main" val="555845991"/>
              </p:ext>
            </p:extLst>
          </p:nvPr>
        </p:nvGraphicFramePr>
        <p:xfrm>
          <a:off x="1180622" y="2446050"/>
          <a:ext cx="6074411" cy="1112520"/>
        </p:xfrm>
        <a:graphic>
          <a:graphicData uri="http://schemas.openxmlformats.org/drawingml/2006/table">
            <a:tbl>
              <a:tblPr firstRow="1" bandRow="1">
                <a:tableStyleId>{5C22544A-7EE6-4342-B048-85BDC9FD1C3A}</a:tableStyleId>
              </a:tblPr>
              <a:tblGrid>
                <a:gridCol w="698818">
                  <a:extLst>
                    <a:ext uri="{9D8B030D-6E8A-4147-A177-3AD203B41FA5}">
                      <a16:colId xmlns:a16="http://schemas.microsoft.com/office/drawing/2014/main" val="2369072518"/>
                    </a:ext>
                  </a:extLst>
                </a:gridCol>
                <a:gridCol w="1576959">
                  <a:extLst>
                    <a:ext uri="{9D8B030D-6E8A-4147-A177-3AD203B41FA5}">
                      <a16:colId xmlns:a16="http://schemas.microsoft.com/office/drawing/2014/main" val="268172854"/>
                    </a:ext>
                  </a:extLst>
                </a:gridCol>
                <a:gridCol w="1768348">
                  <a:extLst>
                    <a:ext uri="{9D8B030D-6E8A-4147-A177-3AD203B41FA5}">
                      <a16:colId xmlns:a16="http://schemas.microsoft.com/office/drawing/2014/main" val="1910891426"/>
                    </a:ext>
                  </a:extLst>
                </a:gridCol>
                <a:gridCol w="1278001">
                  <a:extLst>
                    <a:ext uri="{9D8B030D-6E8A-4147-A177-3AD203B41FA5}">
                      <a16:colId xmlns:a16="http://schemas.microsoft.com/office/drawing/2014/main" val="4271227685"/>
                    </a:ext>
                  </a:extLst>
                </a:gridCol>
                <a:gridCol w="752285">
                  <a:extLst>
                    <a:ext uri="{9D8B030D-6E8A-4147-A177-3AD203B41FA5}">
                      <a16:colId xmlns:a16="http://schemas.microsoft.com/office/drawing/2014/main" val="1894446162"/>
                    </a:ext>
                  </a:extLst>
                </a:gridCol>
              </a:tblGrid>
              <a:tr h="370840">
                <a:tc>
                  <a:txBody>
                    <a:bodyPr/>
                    <a:lstStyle/>
                    <a:p>
                      <a:r>
                        <a:rPr lang="en-US" dirty="0"/>
                        <a:t>Id</a:t>
                      </a:r>
                    </a:p>
                  </a:txBody>
                  <a:tcPr/>
                </a:tc>
                <a:tc>
                  <a:txBody>
                    <a:bodyPr/>
                    <a:lstStyle/>
                    <a:p>
                      <a:r>
                        <a:rPr lang="en-US" dirty="0"/>
                        <a:t>Criticality (CR)</a:t>
                      </a:r>
                    </a:p>
                  </a:txBody>
                  <a:tcPr/>
                </a:tc>
                <a:tc>
                  <a:txBody>
                    <a:bodyPr/>
                    <a:lstStyle/>
                    <a:p>
                      <a:r>
                        <a:rPr lang="en-US" dirty="0"/>
                        <a:t>Complexity (CO)</a:t>
                      </a:r>
                    </a:p>
                  </a:txBody>
                  <a:tcPr/>
                </a:tc>
                <a:tc>
                  <a:txBody>
                    <a:bodyPr/>
                    <a:lstStyle/>
                    <a:p>
                      <a:r>
                        <a:rPr lang="en-US" dirty="0"/>
                        <a:t>Reward (R)</a:t>
                      </a:r>
                    </a:p>
                  </a:txBody>
                  <a:tcPr/>
                </a:tc>
                <a:tc>
                  <a:txBody>
                    <a:bodyPr/>
                    <a:lstStyle/>
                    <a:p>
                      <a:r>
                        <a:rPr lang="en-US" dirty="0"/>
                        <a:t>Score</a:t>
                      </a:r>
                    </a:p>
                  </a:txBody>
                  <a:tcPr/>
                </a:tc>
                <a:extLst>
                  <a:ext uri="{0D108BD9-81ED-4DB2-BD59-A6C34878D82A}">
                    <a16:rowId xmlns:a16="http://schemas.microsoft.com/office/drawing/2014/main" val="708415295"/>
                  </a:ext>
                </a:extLst>
              </a:tr>
              <a:tr h="370840">
                <a:tc>
                  <a:txBody>
                    <a:bodyPr/>
                    <a:lstStyle/>
                    <a:p>
                      <a:r>
                        <a:rPr lang="en-US" dirty="0"/>
                        <a:t>1451</a:t>
                      </a:r>
                    </a:p>
                  </a:txBody>
                  <a:tcPr/>
                </a:tc>
                <a:tc>
                  <a:txBody>
                    <a:bodyPr/>
                    <a:lstStyle/>
                    <a:p>
                      <a:r>
                        <a:rPr lang="en-US" dirty="0"/>
                        <a:t>5</a:t>
                      </a:r>
                    </a:p>
                  </a:txBody>
                  <a:tcPr/>
                </a:tc>
                <a:tc>
                  <a:txBody>
                    <a:bodyPr/>
                    <a:lstStyle/>
                    <a:p>
                      <a:r>
                        <a:rPr lang="en-US" dirty="0"/>
                        <a:t>1</a:t>
                      </a:r>
                    </a:p>
                  </a:txBody>
                  <a:tcPr/>
                </a:tc>
                <a:tc>
                  <a:txBody>
                    <a:bodyPr/>
                    <a:lstStyle/>
                    <a:p>
                      <a:r>
                        <a:rPr lang="en-US" dirty="0"/>
                        <a:t>5</a:t>
                      </a:r>
                    </a:p>
                  </a:txBody>
                  <a:tcPr/>
                </a:tc>
                <a:tc>
                  <a:txBody>
                    <a:bodyPr/>
                    <a:lstStyle/>
                    <a:p>
                      <a:r>
                        <a:rPr lang="en-US" dirty="0"/>
                        <a:t>1.6</a:t>
                      </a:r>
                    </a:p>
                  </a:txBody>
                  <a:tcPr/>
                </a:tc>
                <a:extLst>
                  <a:ext uri="{0D108BD9-81ED-4DB2-BD59-A6C34878D82A}">
                    <a16:rowId xmlns:a16="http://schemas.microsoft.com/office/drawing/2014/main" val="3501510445"/>
                  </a:ext>
                </a:extLst>
              </a:tr>
              <a:tr h="370840">
                <a:tc>
                  <a:txBody>
                    <a:bodyPr/>
                    <a:lstStyle/>
                    <a:p>
                      <a:r>
                        <a:rPr lang="en-US" dirty="0"/>
                        <a:t>1452</a:t>
                      </a:r>
                    </a:p>
                  </a:txBody>
                  <a:tcPr/>
                </a:tc>
                <a:tc>
                  <a:txBody>
                    <a:bodyPr/>
                    <a:lstStyle/>
                    <a:p>
                      <a:r>
                        <a:rPr lang="en-US" dirty="0"/>
                        <a:t>1</a:t>
                      </a:r>
                    </a:p>
                  </a:txBody>
                  <a:tcPr/>
                </a:tc>
                <a:tc>
                  <a:txBody>
                    <a:bodyPr/>
                    <a:lstStyle/>
                    <a:p>
                      <a:r>
                        <a:rPr lang="en-US" dirty="0"/>
                        <a:t>5</a:t>
                      </a:r>
                    </a:p>
                  </a:txBody>
                  <a:tcPr/>
                </a:tc>
                <a:tc>
                  <a:txBody>
                    <a:bodyPr/>
                    <a:lstStyle/>
                    <a:p>
                      <a:r>
                        <a:rPr lang="en-US" dirty="0"/>
                        <a:t>1</a:t>
                      </a:r>
                    </a:p>
                  </a:txBody>
                  <a:tcPr/>
                </a:tc>
                <a:tc>
                  <a:txBody>
                    <a:bodyPr/>
                    <a:lstStyle/>
                    <a:p>
                      <a:r>
                        <a:rPr lang="en-US" dirty="0"/>
                        <a:t>-0.4</a:t>
                      </a:r>
                    </a:p>
                  </a:txBody>
                  <a:tcPr/>
                </a:tc>
                <a:extLst>
                  <a:ext uri="{0D108BD9-81ED-4DB2-BD59-A6C34878D82A}">
                    <a16:rowId xmlns:a16="http://schemas.microsoft.com/office/drawing/2014/main" val="3282623953"/>
                  </a:ext>
                </a:extLst>
              </a:tr>
            </a:tbl>
          </a:graphicData>
        </a:graphic>
      </p:graphicFrame>
    </p:spTree>
    <p:extLst>
      <p:ext uri="{BB962C8B-B14F-4D97-AF65-F5344CB8AC3E}">
        <p14:creationId xmlns:p14="http://schemas.microsoft.com/office/powerpoint/2010/main" val="3314550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7B14-E455-54C3-88C0-A0E46A9B5A0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FBF2B4FC-883E-1F33-0AFE-683D97AC27B1}"/>
              </a:ext>
            </a:extLst>
          </p:cNvPr>
          <p:cNvSpPr/>
          <p:nvPr/>
        </p:nvSpPr>
        <p:spPr>
          <a:xfrm>
            <a:off x="1746963" y="1433763"/>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D6634D91-7B0D-5DAF-7F76-F28A6430EFE5}"/>
              </a:ext>
            </a:extLst>
          </p:cNvPr>
          <p:cNvGraphicFramePr>
            <a:graphicFrameLocks noGrp="1"/>
          </p:cNvGraphicFramePr>
          <p:nvPr>
            <p:extLst>
              <p:ext uri="{D42A27DB-BD31-4B8C-83A1-F6EECF244321}">
                <p14:modId xmlns:p14="http://schemas.microsoft.com/office/powerpoint/2010/main" val="480631070"/>
              </p:ext>
            </p:extLst>
          </p:nvPr>
        </p:nvGraphicFramePr>
        <p:xfrm>
          <a:off x="1180622" y="2446050"/>
          <a:ext cx="6074411" cy="1483360"/>
        </p:xfrm>
        <a:graphic>
          <a:graphicData uri="http://schemas.openxmlformats.org/drawingml/2006/table">
            <a:tbl>
              <a:tblPr firstRow="1" bandRow="1">
                <a:tableStyleId>{5C22544A-7EE6-4342-B048-85BDC9FD1C3A}</a:tableStyleId>
              </a:tblPr>
              <a:tblGrid>
                <a:gridCol w="698818">
                  <a:extLst>
                    <a:ext uri="{9D8B030D-6E8A-4147-A177-3AD203B41FA5}">
                      <a16:colId xmlns:a16="http://schemas.microsoft.com/office/drawing/2014/main" val="2369072518"/>
                    </a:ext>
                  </a:extLst>
                </a:gridCol>
                <a:gridCol w="1576959">
                  <a:extLst>
                    <a:ext uri="{9D8B030D-6E8A-4147-A177-3AD203B41FA5}">
                      <a16:colId xmlns:a16="http://schemas.microsoft.com/office/drawing/2014/main" val="268172854"/>
                    </a:ext>
                  </a:extLst>
                </a:gridCol>
                <a:gridCol w="1768348">
                  <a:extLst>
                    <a:ext uri="{9D8B030D-6E8A-4147-A177-3AD203B41FA5}">
                      <a16:colId xmlns:a16="http://schemas.microsoft.com/office/drawing/2014/main" val="1910891426"/>
                    </a:ext>
                  </a:extLst>
                </a:gridCol>
                <a:gridCol w="1278001">
                  <a:extLst>
                    <a:ext uri="{9D8B030D-6E8A-4147-A177-3AD203B41FA5}">
                      <a16:colId xmlns:a16="http://schemas.microsoft.com/office/drawing/2014/main" val="4271227685"/>
                    </a:ext>
                  </a:extLst>
                </a:gridCol>
                <a:gridCol w="752285">
                  <a:extLst>
                    <a:ext uri="{9D8B030D-6E8A-4147-A177-3AD203B41FA5}">
                      <a16:colId xmlns:a16="http://schemas.microsoft.com/office/drawing/2014/main" val="1894446162"/>
                    </a:ext>
                  </a:extLst>
                </a:gridCol>
              </a:tblGrid>
              <a:tr h="370840">
                <a:tc>
                  <a:txBody>
                    <a:bodyPr/>
                    <a:lstStyle/>
                    <a:p>
                      <a:r>
                        <a:rPr lang="en-US" dirty="0"/>
                        <a:t>Id</a:t>
                      </a:r>
                    </a:p>
                  </a:txBody>
                  <a:tcPr/>
                </a:tc>
                <a:tc>
                  <a:txBody>
                    <a:bodyPr/>
                    <a:lstStyle/>
                    <a:p>
                      <a:r>
                        <a:rPr lang="en-US" dirty="0"/>
                        <a:t>Criticality (CR)</a:t>
                      </a:r>
                    </a:p>
                  </a:txBody>
                  <a:tcPr/>
                </a:tc>
                <a:tc>
                  <a:txBody>
                    <a:bodyPr/>
                    <a:lstStyle/>
                    <a:p>
                      <a:r>
                        <a:rPr lang="en-US" dirty="0"/>
                        <a:t>Complexity (CO)</a:t>
                      </a:r>
                    </a:p>
                  </a:txBody>
                  <a:tcPr/>
                </a:tc>
                <a:tc>
                  <a:txBody>
                    <a:bodyPr/>
                    <a:lstStyle/>
                    <a:p>
                      <a:r>
                        <a:rPr lang="en-US" dirty="0"/>
                        <a:t>Reward (R)</a:t>
                      </a:r>
                    </a:p>
                  </a:txBody>
                  <a:tcPr/>
                </a:tc>
                <a:tc>
                  <a:txBody>
                    <a:bodyPr/>
                    <a:lstStyle/>
                    <a:p>
                      <a:r>
                        <a:rPr lang="en-US" dirty="0"/>
                        <a:t>Score</a:t>
                      </a:r>
                    </a:p>
                  </a:txBody>
                  <a:tcPr/>
                </a:tc>
                <a:extLst>
                  <a:ext uri="{0D108BD9-81ED-4DB2-BD59-A6C34878D82A}">
                    <a16:rowId xmlns:a16="http://schemas.microsoft.com/office/drawing/2014/main" val="708415295"/>
                  </a:ext>
                </a:extLst>
              </a:tr>
              <a:tr h="370840">
                <a:tc>
                  <a:txBody>
                    <a:bodyPr/>
                    <a:lstStyle/>
                    <a:p>
                      <a:r>
                        <a:rPr lang="en-US" dirty="0"/>
                        <a:t>1451</a:t>
                      </a:r>
                    </a:p>
                  </a:txBody>
                  <a:tcPr/>
                </a:tc>
                <a:tc>
                  <a:txBody>
                    <a:bodyPr/>
                    <a:lstStyle/>
                    <a:p>
                      <a:r>
                        <a:rPr lang="en-US" dirty="0"/>
                        <a:t>5</a:t>
                      </a:r>
                    </a:p>
                  </a:txBody>
                  <a:tcPr/>
                </a:tc>
                <a:tc>
                  <a:txBody>
                    <a:bodyPr/>
                    <a:lstStyle/>
                    <a:p>
                      <a:r>
                        <a:rPr lang="en-US" dirty="0"/>
                        <a:t>1</a:t>
                      </a:r>
                    </a:p>
                  </a:txBody>
                  <a:tcPr/>
                </a:tc>
                <a:tc>
                  <a:txBody>
                    <a:bodyPr/>
                    <a:lstStyle/>
                    <a:p>
                      <a:r>
                        <a:rPr lang="en-US" dirty="0"/>
                        <a:t>5</a:t>
                      </a:r>
                    </a:p>
                  </a:txBody>
                  <a:tcPr/>
                </a:tc>
                <a:tc>
                  <a:txBody>
                    <a:bodyPr/>
                    <a:lstStyle/>
                    <a:p>
                      <a:r>
                        <a:rPr lang="en-US" dirty="0"/>
                        <a:t>1.6</a:t>
                      </a:r>
                    </a:p>
                  </a:txBody>
                  <a:tcPr/>
                </a:tc>
                <a:extLst>
                  <a:ext uri="{0D108BD9-81ED-4DB2-BD59-A6C34878D82A}">
                    <a16:rowId xmlns:a16="http://schemas.microsoft.com/office/drawing/2014/main" val="3501510445"/>
                  </a:ext>
                </a:extLst>
              </a:tr>
              <a:tr h="370840">
                <a:tc>
                  <a:txBody>
                    <a:bodyPr/>
                    <a:lstStyle/>
                    <a:p>
                      <a:r>
                        <a:rPr lang="en-US" dirty="0"/>
                        <a:t>1452</a:t>
                      </a:r>
                    </a:p>
                  </a:txBody>
                  <a:tcPr/>
                </a:tc>
                <a:tc>
                  <a:txBody>
                    <a:bodyPr/>
                    <a:lstStyle/>
                    <a:p>
                      <a:r>
                        <a:rPr lang="en-US" dirty="0"/>
                        <a:t>1</a:t>
                      </a:r>
                    </a:p>
                  </a:txBody>
                  <a:tcPr/>
                </a:tc>
                <a:tc>
                  <a:txBody>
                    <a:bodyPr/>
                    <a:lstStyle/>
                    <a:p>
                      <a:r>
                        <a:rPr lang="en-US" dirty="0"/>
                        <a:t>5</a:t>
                      </a:r>
                    </a:p>
                  </a:txBody>
                  <a:tcPr/>
                </a:tc>
                <a:tc>
                  <a:txBody>
                    <a:bodyPr/>
                    <a:lstStyle/>
                    <a:p>
                      <a:r>
                        <a:rPr lang="en-US" dirty="0"/>
                        <a:t>1</a:t>
                      </a:r>
                    </a:p>
                  </a:txBody>
                  <a:tcPr/>
                </a:tc>
                <a:tc>
                  <a:txBody>
                    <a:bodyPr/>
                    <a:lstStyle/>
                    <a:p>
                      <a:r>
                        <a:rPr lang="en-US" dirty="0"/>
                        <a:t>-0.4</a:t>
                      </a:r>
                    </a:p>
                  </a:txBody>
                  <a:tcPr/>
                </a:tc>
                <a:extLst>
                  <a:ext uri="{0D108BD9-81ED-4DB2-BD59-A6C34878D82A}">
                    <a16:rowId xmlns:a16="http://schemas.microsoft.com/office/drawing/2014/main" val="3282623953"/>
                  </a:ext>
                </a:extLst>
              </a:tr>
              <a:tr h="370840">
                <a:tc>
                  <a:txBody>
                    <a:bodyPr/>
                    <a:lstStyle/>
                    <a:p>
                      <a:r>
                        <a:rPr lang="en-US" dirty="0"/>
                        <a:t>1453</a:t>
                      </a:r>
                    </a:p>
                  </a:txBody>
                  <a:tcPr/>
                </a:tc>
                <a:tc>
                  <a:txBody>
                    <a:bodyPr/>
                    <a:lstStyle/>
                    <a:p>
                      <a:r>
                        <a:rPr lang="en-US" dirty="0"/>
                        <a:t>3</a:t>
                      </a:r>
                    </a:p>
                  </a:txBody>
                  <a:tcPr/>
                </a:tc>
                <a:tc>
                  <a:txBody>
                    <a:bodyPr/>
                    <a:lstStyle/>
                    <a:p>
                      <a:r>
                        <a:rPr lang="en-US" dirty="0"/>
                        <a:t>2</a:t>
                      </a:r>
                    </a:p>
                  </a:txBody>
                  <a:tcPr/>
                </a:tc>
                <a:tc>
                  <a:txBody>
                    <a:bodyPr/>
                    <a:lstStyle/>
                    <a:p>
                      <a:r>
                        <a:rPr lang="en-US" dirty="0"/>
                        <a:t>3</a:t>
                      </a:r>
                    </a:p>
                  </a:txBody>
                  <a:tcPr/>
                </a:tc>
                <a:tc>
                  <a:txBody>
                    <a:bodyPr/>
                    <a:lstStyle/>
                    <a:p>
                      <a:r>
                        <a:rPr lang="en-US" dirty="0"/>
                        <a:t>0.75</a:t>
                      </a:r>
                    </a:p>
                  </a:txBody>
                  <a:tcPr/>
                </a:tc>
                <a:extLst>
                  <a:ext uri="{0D108BD9-81ED-4DB2-BD59-A6C34878D82A}">
                    <a16:rowId xmlns:a16="http://schemas.microsoft.com/office/drawing/2014/main" val="3019508040"/>
                  </a:ext>
                </a:extLst>
              </a:tr>
            </a:tbl>
          </a:graphicData>
        </a:graphic>
      </p:graphicFrame>
    </p:spTree>
    <p:extLst>
      <p:ext uri="{BB962C8B-B14F-4D97-AF65-F5344CB8AC3E}">
        <p14:creationId xmlns:p14="http://schemas.microsoft.com/office/powerpoint/2010/main" val="6743724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7B14-E455-54C3-88C0-A0E46A9B5A0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FBF2B4FC-883E-1F33-0AFE-683D97AC27B1}"/>
              </a:ext>
            </a:extLst>
          </p:cNvPr>
          <p:cNvSpPr/>
          <p:nvPr/>
        </p:nvSpPr>
        <p:spPr>
          <a:xfrm>
            <a:off x="1746963" y="1433763"/>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D6634D91-7B0D-5DAF-7F76-F28A6430EFE5}"/>
              </a:ext>
            </a:extLst>
          </p:cNvPr>
          <p:cNvGraphicFramePr>
            <a:graphicFrameLocks noGrp="1"/>
          </p:cNvGraphicFramePr>
          <p:nvPr/>
        </p:nvGraphicFramePr>
        <p:xfrm>
          <a:off x="1180622" y="2446050"/>
          <a:ext cx="6782754" cy="1483360"/>
        </p:xfrm>
        <a:graphic>
          <a:graphicData uri="http://schemas.openxmlformats.org/drawingml/2006/table">
            <a:tbl>
              <a:tblPr firstRow="1" bandRow="1">
                <a:tableStyleId>{5C22544A-7EE6-4342-B048-85BDC9FD1C3A}</a:tableStyleId>
              </a:tblPr>
              <a:tblGrid>
                <a:gridCol w="698818">
                  <a:extLst>
                    <a:ext uri="{9D8B030D-6E8A-4147-A177-3AD203B41FA5}">
                      <a16:colId xmlns:a16="http://schemas.microsoft.com/office/drawing/2014/main" val="2369072518"/>
                    </a:ext>
                  </a:extLst>
                </a:gridCol>
                <a:gridCol w="1576959">
                  <a:extLst>
                    <a:ext uri="{9D8B030D-6E8A-4147-A177-3AD203B41FA5}">
                      <a16:colId xmlns:a16="http://schemas.microsoft.com/office/drawing/2014/main" val="268172854"/>
                    </a:ext>
                  </a:extLst>
                </a:gridCol>
                <a:gridCol w="1768348">
                  <a:extLst>
                    <a:ext uri="{9D8B030D-6E8A-4147-A177-3AD203B41FA5}">
                      <a16:colId xmlns:a16="http://schemas.microsoft.com/office/drawing/2014/main" val="1910891426"/>
                    </a:ext>
                  </a:extLst>
                </a:gridCol>
                <a:gridCol w="1278001">
                  <a:extLst>
                    <a:ext uri="{9D8B030D-6E8A-4147-A177-3AD203B41FA5}">
                      <a16:colId xmlns:a16="http://schemas.microsoft.com/office/drawing/2014/main" val="4271227685"/>
                    </a:ext>
                  </a:extLst>
                </a:gridCol>
                <a:gridCol w="752285">
                  <a:extLst>
                    <a:ext uri="{9D8B030D-6E8A-4147-A177-3AD203B41FA5}">
                      <a16:colId xmlns:a16="http://schemas.microsoft.com/office/drawing/2014/main" val="1894446162"/>
                    </a:ext>
                  </a:extLst>
                </a:gridCol>
                <a:gridCol w="708343">
                  <a:extLst>
                    <a:ext uri="{9D8B030D-6E8A-4147-A177-3AD203B41FA5}">
                      <a16:colId xmlns:a16="http://schemas.microsoft.com/office/drawing/2014/main" val="3914617393"/>
                    </a:ext>
                  </a:extLst>
                </a:gridCol>
              </a:tblGrid>
              <a:tr h="370840">
                <a:tc>
                  <a:txBody>
                    <a:bodyPr/>
                    <a:lstStyle/>
                    <a:p>
                      <a:r>
                        <a:rPr lang="en-US" dirty="0"/>
                        <a:t>Id</a:t>
                      </a:r>
                    </a:p>
                  </a:txBody>
                  <a:tcPr/>
                </a:tc>
                <a:tc>
                  <a:txBody>
                    <a:bodyPr/>
                    <a:lstStyle/>
                    <a:p>
                      <a:r>
                        <a:rPr lang="en-US" dirty="0"/>
                        <a:t>Criticality (CR)</a:t>
                      </a:r>
                    </a:p>
                  </a:txBody>
                  <a:tcPr/>
                </a:tc>
                <a:tc>
                  <a:txBody>
                    <a:bodyPr/>
                    <a:lstStyle/>
                    <a:p>
                      <a:r>
                        <a:rPr lang="en-US" dirty="0"/>
                        <a:t>Complexity (CO)</a:t>
                      </a:r>
                    </a:p>
                  </a:txBody>
                  <a:tcPr/>
                </a:tc>
                <a:tc>
                  <a:txBody>
                    <a:bodyPr/>
                    <a:lstStyle/>
                    <a:p>
                      <a:r>
                        <a:rPr lang="en-US" dirty="0"/>
                        <a:t>Reward (R)</a:t>
                      </a:r>
                    </a:p>
                  </a:txBody>
                  <a:tcPr/>
                </a:tc>
                <a:tc>
                  <a:txBody>
                    <a:bodyPr/>
                    <a:lstStyle/>
                    <a:p>
                      <a:r>
                        <a:rPr lang="en-US" dirty="0"/>
                        <a:t>Score</a:t>
                      </a:r>
                    </a:p>
                  </a:txBody>
                  <a:tcPr/>
                </a:tc>
                <a:tc>
                  <a:txBody>
                    <a:bodyPr/>
                    <a:lstStyle/>
                    <a:p>
                      <a:r>
                        <a:rPr lang="en-US" dirty="0"/>
                        <a:t>Rank</a:t>
                      </a:r>
                    </a:p>
                  </a:txBody>
                  <a:tcPr/>
                </a:tc>
                <a:extLst>
                  <a:ext uri="{0D108BD9-81ED-4DB2-BD59-A6C34878D82A}">
                    <a16:rowId xmlns:a16="http://schemas.microsoft.com/office/drawing/2014/main" val="708415295"/>
                  </a:ext>
                </a:extLst>
              </a:tr>
              <a:tr h="370840">
                <a:tc>
                  <a:txBody>
                    <a:bodyPr/>
                    <a:lstStyle/>
                    <a:p>
                      <a:r>
                        <a:rPr lang="en-US" dirty="0"/>
                        <a:t>1451</a:t>
                      </a:r>
                    </a:p>
                  </a:txBody>
                  <a:tcPr/>
                </a:tc>
                <a:tc>
                  <a:txBody>
                    <a:bodyPr/>
                    <a:lstStyle/>
                    <a:p>
                      <a:r>
                        <a:rPr lang="en-US" dirty="0"/>
                        <a:t>5</a:t>
                      </a:r>
                    </a:p>
                  </a:txBody>
                  <a:tcPr/>
                </a:tc>
                <a:tc>
                  <a:txBody>
                    <a:bodyPr/>
                    <a:lstStyle/>
                    <a:p>
                      <a:r>
                        <a:rPr lang="en-US" dirty="0"/>
                        <a:t>1</a:t>
                      </a:r>
                    </a:p>
                  </a:txBody>
                  <a:tcPr/>
                </a:tc>
                <a:tc>
                  <a:txBody>
                    <a:bodyPr/>
                    <a:lstStyle/>
                    <a:p>
                      <a:r>
                        <a:rPr lang="en-US" dirty="0"/>
                        <a:t>5</a:t>
                      </a:r>
                    </a:p>
                  </a:txBody>
                  <a:tcPr/>
                </a:tc>
                <a:tc>
                  <a:txBody>
                    <a:bodyPr/>
                    <a:lstStyle/>
                    <a:p>
                      <a:r>
                        <a:rPr lang="en-US" dirty="0"/>
                        <a:t>1.6</a:t>
                      </a:r>
                    </a:p>
                  </a:txBody>
                  <a:tcPr/>
                </a:tc>
                <a:tc>
                  <a:txBody>
                    <a:bodyPr/>
                    <a:lstStyle/>
                    <a:p>
                      <a:r>
                        <a:rPr lang="en-US" dirty="0"/>
                        <a:t>1</a:t>
                      </a:r>
                    </a:p>
                  </a:txBody>
                  <a:tcPr/>
                </a:tc>
                <a:extLst>
                  <a:ext uri="{0D108BD9-81ED-4DB2-BD59-A6C34878D82A}">
                    <a16:rowId xmlns:a16="http://schemas.microsoft.com/office/drawing/2014/main" val="3501510445"/>
                  </a:ext>
                </a:extLst>
              </a:tr>
              <a:tr h="370840">
                <a:tc>
                  <a:txBody>
                    <a:bodyPr/>
                    <a:lstStyle/>
                    <a:p>
                      <a:r>
                        <a:rPr lang="en-US" dirty="0"/>
                        <a:t>1452</a:t>
                      </a:r>
                    </a:p>
                  </a:txBody>
                  <a:tcPr/>
                </a:tc>
                <a:tc>
                  <a:txBody>
                    <a:bodyPr/>
                    <a:lstStyle/>
                    <a:p>
                      <a:r>
                        <a:rPr lang="en-US" dirty="0"/>
                        <a:t>1</a:t>
                      </a:r>
                    </a:p>
                  </a:txBody>
                  <a:tcPr/>
                </a:tc>
                <a:tc>
                  <a:txBody>
                    <a:bodyPr/>
                    <a:lstStyle/>
                    <a:p>
                      <a:r>
                        <a:rPr lang="en-US" dirty="0"/>
                        <a:t>5</a:t>
                      </a:r>
                    </a:p>
                  </a:txBody>
                  <a:tcPr/>
                </a:tc>
                <a:tc>
                  <a:txBody>
                    <a:bodyPr/>
                    <a:lstStyle/>
                    <a:p>
                      <a:r>
                        <a:rPr lang="en-US" dirty="0"/>
                        <a:t>1</a:t>
                      </a:r>
                    </a:p>
                  </a:txBody>
                  <a:tcPr/>
                </a:tc>
                <a:tc>
                  <a:txBody>
                    <a:bodyPr/>
                    <a:lstStyle/>
                    <a:p>
                      <a:r>
                        <a:rPr lang="en-US" dirty="0"/>
                        <a:t>-0.4</a:t>
                      </a:r>
                    </a:p>
                  </a:txBody>
                  <a:tcPr/>
                </a:tc>
                <a:tc>
                  <a:txBody>
                    <a:bodyPr/>
                    <a:lstStyle/>
                    <a:p>
                      <a:r>
                        <a:rPr lang="en-US" dirty="0"/>
                        <a:t>3</a:t>
                      </a:r>
                    </a:p>
                  </a:txBody>
                  <a:tcPr/>
                </a:tc>
                <a:extLst>
                  <a:ext uri="{0D108BD9-81ED-4DB2-BD59-A6C34878D82A}">
                    <a16:rowId xmlns:a16="http://schemas.microsoft.com/office/drawing/2014/main" val="3282623953"/>
                  </a:ext>
                </a:extLst>
              </a:tr>
              <a:tr h="370840">
                <a:tc>
                  <a:txBody>
                    <a:bodyPr/>
                    <a:lstStyle/>
                    <a:p>
                      <a:r>
                        <a:rPr lang="en-US" dirty="0"/>
                        <a:t>1453</a:t>
                      </a:r>
                    </a:p>
                  </a:txBody>
                  <a:tcPr/>
                </a:tc>
                <a:tc>
                  <a:txBody>
                    <a:bodyPr/>
                    <a:lstStyle/>
                    <a:p>
                      <a:r>
                        <a:rPr lang="en-US" dirty="0"/>
                        <a:t>3</a:t>
                      </a:r>
                    </a:p>
                  </a:txBody>
                  <a:tcPr/>
                </a:tc>
                <a:tc>
                  <a:txBody>
                    <a:bodyPr/>
                    <a:lstStyle/>
                    <a:p>
                      <a:r>
                        <a:rPr lang="en-US" dirty="0"/>
                        <a:t>2</a:t>
                      </a:r>
                    </a:p>
                  </a:txBody>
                  <a:tcPr/>
                </a:tc>
                <a:tc>
                  <a:txBody>
                    <a:bodyPr/>
                    <a:lstStyle/>
                    <a:p>
                      <a:r>
                        <a:rPr lang="en-US" dirty="0"/>
                        <a:t>3</a:t>
                      </a:r>
                    </a:p>
                  </a:txBody>
                  <a:tcPr/>
                </a:tc>
                <a:tc>
                  <a:txBody>
                    <a:bodyPr/>
                    <a:lstStyle/>
                    <a:p>
                      <a:r>
                        <a:rPr lang="en-US" dirty="0"/>
                        <a:t>0.75</a:t>
                      </a:r>
                    </a:p>
                  </a:txBody>
                  <a:tcPr/>
                </a:tc>
                <a:tc>
                  <a:txBody>
                    <a:bodyPr/>
                    <a:lstStyle/>
                    <a:p>
                      <a:r>
                        <a:rPr lang="en-US" dirty="0"/>
                        <a:t>2</a:t>
                      </a:r>
                    </a:p>
                  </a:txBody>
                  <a:tcPr/>
                </a:tc>
                <a:extLst>
                  <a:ext uri="{0D108BD9-81ED-4DB2-BD59-A6C34878D82A}">
                    <a16:rowId xmlns:a16="http://schemas.microsoft.com/office/drawing/2014/main" val="3019508040"/>
                  </a:ext>
                </a:extLst>
              </a:tr>
            </a:tbl>
          </a:graphicData>
        </a:graphic>
      </p:graphicFrame>
      <p:sp>
        <p:nvSpPr>
          <p:cNvPr id="3" name="Rectangle 2">
            <a:extLst>
              <a:ext uri="{FF2B5EF4-FFF2-40B4-BE49-F238E27FC236}">
                <a16:creationId xmlns:a16="http://schemas.microsoft.com/office/drawing/2014/main" id="{8FE63212-E9AC-55BE-E2AC-F67D0808411C}"/>
              </a:ext>
            </a:extLst>
          </p:cNvPr>
          <p:cNvSpPr/>
          <p:nvPr/>
        </p:nvSpPr>
        <p:spPr>
          <a:xfrm>
            <a:off x="7239000" y="2446050"/>
            <a:ext cx="724376" cy="148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958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7B14-E455-54C3-88C0-A0E46A9B5A05}"/>
              </a:ext>
            </a:extLst>
          </p:cNvPr>
          <p:cNvSpPr>
            <a:spLocks noGrp="1"/>
          </p:cNvSpPr>
          <p:nvPr>
            <p:ph type="title"/>
          </p:nvPr>
        </p:nvSpPr>
        <p:spPr/>
        <p:txBody>
          <a:bodyPr/>
          <a:lstStyle/>
          <a:p>
            <a:r>
              <a:rPr lang="en-US" dirty="0"/>
              <a:t>Technical Debt Score</a:t>
            </a:r>
          </a:p>
        </p:txBody>
      </p:sp>
      <p:sp>
        <p:nvSpPr>
          <p:cNvPr id="4" name="Rectangle 3">
            <a:extLst>
              <a:ext uri="{FF2B5EF4-FFF2-40B4-BE49-F238E27FC236}">
                <a16:creationId xmlns:a16="http://schemas.microsoft.com/office/drawing/2014/main" id="{FBF2B4FC-883E-1F33-0AFE-683D97AC27B1}"/>
              </a:ext>
            </a:extLst>
          </p:cNvPr>
          <p:cNvSpPr/>
          <p:nvPr/>
        </p:nvSpPr>
        <p:spPr>
          <a:xfrm>
            <a:off x="1746963" y="1433763"/>
            <a:ext cx="5650073" cy="646331"/>
          </a:xfrm>
          <a:prstGeom prst="rect">
            <a:avLst/>
          </a:prstGeom>
          <a:noFill/>
        </p:spPr>
        <p:txBody>
          <a:bodyPr wrap="none" lIns="91440" tIns="45720" rIns="91440" bIns="45720">
            <a:spAutoFit/>
          </a:bodyPr>
          <a:lstStyle/>
          <a:p>
            <a:r>
              <a:rPr lang="en-US" sz="3600" dirty="0">
                <a:ln w="0"/>
                <a:solidFill>
                  <a:schemeClr val="tx2"/>
                </a:solidFill>
                <a:effectLst>
                  <a:outerShdw blurRad="38100" dist="19050" dir="2700000" algn="tl" rotWithShape="0">
                    <a:schemeClr val="dk1">
                      <a:alpha val="40000"/>
                    </a:schemeClr>
                  </a:outerShdw>
                </a:effectLst>
              </a:rPr>
              <a:t>(R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.2) + (CR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 - (CO </a:t>
            </a:r>
            <a:r>
              <a:rPr lang="en-US" sz="2400" dirty="0">
                <a:ln w="0"/>
                <a:solidFill>
                  <a:schemeClr val="tx2"/>
                </a:solidFill>
                <a:effectLst>
                  <a:outerShdw blurRad="38100" dist="19050" dir="2700000" algn="tl" rotWithShape="0">
                    <a:schemeClr val="dk1">
                      <a:alpha val="40000"/>
                    </a:schemeClr>
                  </a:outerShdw>
                </a:effectLst>
              </a:rPr>
              <a:t>x</a:t>
            </a:r>
            <a:r>
              <a:rPr lang="en-US" sz="3600" dirty="0">
                <a:ln w="0"/>
                <a:solidFill>
                  <a:schemeClr val="tx2"/>
                </a:solidFill>
                <a:effectLst>
                  <a:outerShdw blurRad="38100" dist="19050" dir="2700000" algn="tl" rotWithShape="0">
                    <a:schemeClr val="dk1">
                      <a:alpha val="40000"/>
                    </a:schemeClr>
                  </a:outerShdw>
                </a:effectLst>
              </a:rPr>
              <a:t> .15)</a:t>
            </a:r>
            <a:endParaRPr lang="en-US" sz="3600" b="0" cap="none" spc="0" dirty="0">
              <a:ln w="0"/>
              <a:solidFill>
                <a:schemeClr val="tx2"/>
              </a:solidFill>
              <a:effectLst>
                <a:outerShdw blurRad="38100" dist="19050" dir="2700000" algn="tl" rotWithShape="0">
                  <a:schemeClr val="dk1">
                    <a:alpha val="40000"/>
                  </a:schemeClr>
                </a:outerShdw>
              </a:effectLst>
            </a:endParaRPr>
          </a:p>
        </p:txBody>
      </p:sp>
      <p:graphicFrame>
        <p:nvGraphicFramePr>
          <p:cNvPr id="5" name="Table 5">
            <a:extLst>
              <a:ext uri="{FF2B5EF4-FFF2-40B4-BE49-F238E27FC236}">
                <a16:creationId xmlns:a16="http://schemas.microsoft.com/office/drawing/2014/main" id="{D6634D91-7B0D-5DAF-7F76-F28A6430EFE5}"/>
              </a:ext>
            </a:extLst>
          </p:cNvPr>
          <p:cNvGraphicFramePr>
            <a:graphicFrameLocks noGrp="1"/>
          </p:cNvGraphicFramePr>
          <p:nvPr>
            <p:extLst>
              <p:ext uri="{D42A27DB-BD31-4B8C-83A1-F6EECF244321}">
                <p14:modId xmlns:p14="http://schemas.microsoft.com/office/powerpoint/2010/main" val="1327884681"/>
              </p:ext>
            </p:extLst>
          </p:nvPr>
        </p:nvGraphicFramePr>
        <p:xfrm>
          <a:off x="1180622" y="2446050"/>
          <a:ext cx="6782754" cy="1483360"/>
        </p:xfrm>
        <a:graphic>
          <a:graphicData uri="http://schemas.openxmlformats.org/drawingml/2006/table">
            <a:tbl>
              <a:tblPr firstRow="1" bandRow="1">
                <a:tableStyleId>{5C22544A-7EE6-4342-B048-85BDC9FD1C3A}</a:tableStyleId>
              </a:tblPr>
              <a:tblGrid>
                <a:gridCol w="698818">
                  <a:extLst>
                    <a:ext uri="{9D8B030D-6E8A-4147-A177-3AD203B41FA5}">
                      <a16:colId xmlns:a16="http://schemas.microsoft.com/office/drawing/2014/main" val="2369072518"/>
                    </a:ext>
                  </a:extLst>
                </a:gridCol>
                <a:gridCol w="1576959">
                  <a:extLst>
                    <a:ext uri="{9D8B030D-6E8A-4147-A177-3AD203B41FA5}">
                      <a16:colId xmlns:a16="http://schemas.microsoft.com/office/drawing/2014/main" val="268172854"/>
                    </a:ext>
                  </a:extLst>
                </a:gridCol>
                <a:gridCol w="1768348">
                  <a:extLst>
                    <a:ext uri="{9D8B030D-6E8A-4147-A177-3AD203B41FA5}">
                      <a16:colId xmlns:a16="http://schemas.microsoft.com/office/drawing/2014/main" val="1910891426"/>
                    </a:ext>
                  </a:extLst>
                </a:gridCol>
                <a:gridCol w="1278001">
                  <a:extLst>
                    <a:ext uri="{9D8B030D-6E8A-4147-A177-3AD203B41FA5}">
                      <a16:colId xmlns:a16="http://schemas.microsoft.com/office/drawing/2014/main" val="4271227685"/>
                    </a:ext>
                  </a:extLst>
                </a:gridCol>
                <a:gridCol w="752285">
                  <a:extLst>
                    <a:ext uri="{9D8B030D-6E8A-4147-A177-3AD203B41FA5}">
                      <a16:colId xmlns:a16="http://schemas.microsoft.com/office/drawing/2014/main" val="1894446162"/>
                    </a:ext>
                  </a:extLst>
                </a:gridCol>
                <a:gridCol w="708343">
                  <a:extLst>
                    <a:ext uri="{9D8B030D-6E8A-4147-A177-3AD203B41FA5}">
                      <a16:colId xmlns:a16="http://schemas.microsoft.com/office/drawing/2014/main" val="3914617393"/>
                    </a:ext>
                  </a:extLst>
                </a:gridCol>
              </a:tblGrid>
              <a:tr h="370840">
                <a:tc>
                  <a:txBody>
                    <a:bodyPr/>
                    <a:lstStyle/>
                    <a:p>
                      <a:r>
                        <a:rPr lang="en-US" dirty="0"/>
                        <a:t>Id</a:t>
                      </a:r>
                    </a:p>
                  </a:txBody>
                  <a:tcPr/>
                </a:tc>
                <a:tc>
                  <a:txBody>
                    <a:bodyPr/>
                    <a:lstStyle/>
                    <a:p>
                      <a:r>
                        <a:rPr lang="en-US" dirty="0"/>
                        <a:t>Criticality (CR)</a:t>
                      </a:r>
                    </a:p>
                  </a:txBody>
                  <a:tcPr/>
                </a:tc>
                <a:tc>
                  <a:txBody>
                    <a:bodyPr/>
                    <a:lstStyle/>
                    <a:p>
                      <a:r>
                        <a:rPr lang="en-US" dirty="0"/>
                        <a:t>Complexity (CO)</a:t>
                      </a:r>
                    </a:p>
                  </a:txBody>
                  <a:tcPr/>
                </a:tc>
                <a:tc>
                  <a:txBody>
                    <a:bodyPr/>
                    <a:lstStyle/>
                    <a:p>
                      <a:r>
                        <a:rPr lang="en-US" dirty="0"/>
                        <a:t>Reward (R)</a:t>
                      </a:r>
                    </a:p>
                  </a:txBody>
                  <a:tcPr/>
                </a:tc>
                <a:tc>
                  <a:txBody>
                    <a:bodyPr/>
                    <a:lstStyle/>
                    <a:p>
                      <a:r>
                        <a:rPr lang="en-US" dirty="0"/>
                        <a:t>Score</a:t>
                      </a:r>
                    </a:p>
                  </a:txBody>
                  <a:tcPr/>
                </a:tc>
                <a:tc>
                  <a:txBody>
                    <a:bodyPr/>
                    <a:lstStyle/>
                    <a:p>
                      <a:r>
                        <a:rPr lang="en-US" dirty="0"/>
                        <a:t>Rank</a:t>
                      </a:r>
                    </a:p>
                  </a:txBody>
                  <a:tcPr/>
                </a:tc>
                <a:extLst>
                  <a:ext uri="{0D108BD9-81ED-4DB2-BD59-A6C34878D82A}">
                    <a16:rowId xmlns:a16="http://schemas.microsoft.com/office/drawing/2014/main" val="708415295"/>
                  </a:ext>
                </a:extLst>
              </a:tr>
              <a:tr h="370840">
                <a:tc>
                  <a:txBody>
                    <a:bodyPr/>
                    <a:lstStyle/>
                    <a:p>
                      <a:r>
                        <a:rPr lang="en-US" dirty="0"/>
                        <a:t>1451</a:t>
                      </a:r>
                    </a:p>
                  </a:txBody>
                  <a:tcPr/>
                </a:tc>
                <a:tc>
                  <a:txBody>
                    <a:bodyPr/>
                    <a:lstStyle/>
                    <a:p>
                      <a:r>
                        <a:rPr lang="en-US" dirty="0"/>
                        <a:t>5</a:t>
                      </a:r>
                    </a:p>
                  </a:txBody>
                  <a:tcPr/>
                </a:tc>
                <a:tc>
                  <a:txBody>
                    <a:bodyPr/>
                    <a:lstStyle/>
                    <a:p>
                      <a:r>
                        <a:rPr lang="en-US" dirty="0"/>
                        <a:t>1</a:t>
                      </a:r>
                    </a:p>
                  </a:txBody>
                  <a:tcPr/>
                </a:tc>
                <a:tc>
                  <a:txBody>
                    <a:bodyPr/>
                    <a:lstStyle/>
                    <a:p>
                      <a:r>
                        <a:rPr lang="en-US" dirty="0"/>
                        <a:t>5</a:t>
                      </a:r>
                    </a:p>
                  </a:txBody>
                  <a:tcPr/>
                </a:tc>
                <a:tc>
                  <a:txBody>
                    <a:bodyPr/>
                    <a:lstStyle/>
                    <a:p>
                      <a:r>
                        <a:rPr lang="en-US" dirty="0"/>
                        <a:t>1.6</a:t>
                      </a:r>
                    </a:p>
                  </a:txBody>
                  <a:tcPr/>
                </a:tc>
                <a:tc>
                  <a:txBody>
                    <a:bodyPr/>
                    <a:lstStyle/>
                    <a:p>
                      <a:r>
                        <a:rPr lang="en-US" dirty="0"/>
                        <a:t>1</a:t>
                      </a:r>
                    </a:p>
                  </a:txBody>
                  <a:tcPr/>
                </a:tc>
                <a:extLst>
                  <a:ext uri="{0D108BD9-81ED-4DB2-BD59-A6C34878D82A}">
                    <a16:rowId xmlns:a16="http://schemas.microsoft.com/office/drawing/2014/main" val="3501510445"/>
                  </a:ext>
                </a:extLst>
              </a:tr>
              <a:tr h="370840">
                <a:tc>
                  <a:txBody>
                    <a:bodyPr/>
                    <a:lstStyle/>
                    <a:p>
                      <a:r>
                        <a:rPr lang="en-US" dirty="0"/>
                        <a:t>1453</a:t>
                      </a:r>
                    </a:p>
                  </a:txBody>
                  <a:tcPr/>
                </a:tc>
                <a:tc>
                  <a:txBody>
                    <a:bodyPr/>
                    <a:lstStyle/>
                    <a:p>
                      <a:r>
                        <a:rPr lang="en-US" dirty="0"/>
                        <a:t>3</a:t>
                      </a:r>
                    </a:p>
                  </a:txBody>
                  <a:tcPr/>
                </a:tc>
                <a:tc>
                  <a:txBody>
                    <a:bodyPr/>
                    <a:lstStyle/>
                    <a:p>
                      <a:r>
                        <a:rPr lang="en-US" dirty="0"/>
                        <a:t>2</a:t>
                      </a:r>
                    </a:p>
                  </a:txBody>
                  <a:tcPr/>
                </a:tc>
                <a:tc>
                  <a:txBody>
                    <a:bodyPr/>
                    <a:lstStyle/>
                    <a:p>
                      <a:r>
                        <a:rPr lang="en-US" dirty="0"/>
                        <a:t>3</a:t>
                      </a:r>
                    </a:p>
                  </a:txBody>
                  <a:tcPr/>
                </a:tc>
                <a:tc>
                  <a:txBody>
                    <a:bodyPr/>
                    <a:lstStyle/>
                    <a:p>
                      <a:r>
                        <a:rPr lang="en-US" dirty="0"/>
                        <a:t>0.75</a:t>
                      </a:r>
                    </a:p>
                  </a:txBody>
                  <a:tcPr/>
                </a:tc>
                <a:tc>
                  <a:txBody>
                    <a:bodyPr/>
                    <a:lstStyle/>
                    <a:p>
                      <a:r>
                        <a:rPr lang="en-US" dirty="0"/>
                        <a:t>2</a:t>
                      </a:r>
                    </a:p>
                  </a:txBody>
                  <a:tcPr/>
                </a:tc>
                <a:extLst>
                  <a:ext uri="{0D108BD9-81ED-4DB2-BD59-A6C34878D82A}">
                    <a16:rowId xmlns:a16="http://schemas.microsoft.com/office/drawing/2014/main" val="3282623953"/>
                  </a:ext>
                </a:extLst>
              </a:tr>
              <a:tr h="370840">
                <a:tc>
                  <a:txBody>
                    <a:bodyPr/>
                    <a:lstStyle/>
                    <a:p>
                      <a:r>
                        <a:rPr lang="en-US" dirty="0"/>
                        <a:t>1452</a:t>
                      </a:r>
                    </a:p>
                  </a:txBody>
                  <a:tcPr/>
                </a:tc>
                <a:tc>
                  <a:txBody>
                    <a:bodyPr/>
                    <a:lstStyle/>
                    <a:p>
                      <a:r>
                        <a:rPr lang="en-US" dirty="0"/>
                        <a:t>1</a:t>
                      </a:r>
                    </a:p>
                  </a:txBody>
                  <a:tcPr/>
                </a:tc>
                <a:tc>
                  <a:txBody>
                    <a:bodyPr/>
                    <a:lstStyle/>
                    <a:p>
                      <a:r>
                        <a:rPr lang="en-US" dirty="0"/>
                        <a:t>5</a:t>
                      </a:r>
                    </a:p>
                  </a:txBody>
                  <a:tcPr/>
                </a:tc>
                <a:tc>
                  <a:txBody>
                    <a:bodyPr/>
                    <a:lstStyle/>
                    <a:p>
                      <a:r>
                        <a:rPr lang="en-US" dirty="0"/>
                        <a:t>1</a:t>
                      </a:r>
                    </a:p>
                  </a:txBody>
                  <a:tcPr/>
                </a:tc>
                <a:tc>
                  <a:txBody>
                    <a:bodyPr/>
                    <a:lstStyle/>
                    <a:p>
                      <a:r>
                        <a:rPr lang="en-US" dirty="0"/>
                        <a:t>-0.4</a:t>
                      </a:r>
                    </a:p>
                  </a:txBody>
                  <a:tcPr/>
                </a:tc>
                <a:tc>
                  <a:txBody>
                    <a:bodyPr/>
                    <a:lstStyle/>
                    <a:p>
                      <a:r>
                        <a:rPr lang="en-US" dirty="0"/>
                        <a:t>3</a:t>
                      </a:r>
                    </a:p>
                  </a:txBody>
                  <a:tcPr/>
                </a:tc>
                <a:extLst>
                  <a:ext uri="{0D108BD9-81ED-4DB2-BD59-A6C34878D82A}">
                    <a16:rowId xmlns:a16="http://schemas.microsoft.com/office/drawing/2014/main" val="3019508040"/>
                  </a:ext>
                </a:extLst>
              </a:tr>
            </a:tbl>
          </a:graphicData>
        </a:graphic>
      </p:graphicFrame>
    </p:spTree>
    <p:extLst>
      <p:ext uri="{BB962C8B-B14F-4D97-AF65-F5344CB8AC3E}">
        <p14:creationId xmlns:p14="http://schemas.microsoft.com/office/powerpoint/2010/main" val="30091481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19499F07-8166-6259-C282-1697134FDB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285750"/>
            <a:ext cx="7010400" cy="3943350"/>
          </a:xfrm>
          <a:prstGeom prst="rect">
            <a:avLst/>
          </a:prstGeom>
        </p:spPr>
      </p:pic>
    </p:spTree>
    <p:extLst>
      <p:ext uri="{BB962C8B-B14F-4D97-AF65-F5344CB8AC3E}">
        <p14:creationId xmlns:p14="http://schemas.microsoft.com/office/powerpoint/2010/main" val="41386506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1B39E-6173-F67A-C447-533C1ABB8167}"/>
              </a:ext>
            </a:extLst>
          </p:cNvPr>
          <p:cNvSpPr>
            <a:spLocks noGrp="1"/>
          </p:cNvSpPr>
          <p:nvPr>
            <p:ph type="title"/>
          </p:nvPr>
        </p:nvSpPr>
        <p:spPr/>
        <p:txBody>
          <a:bodyPr/>
          <a:lstStyle/>
          <a:p>
            <a:r>
              <a:rPr lang="en-US" dirty="0"/>
              <a:t>Technical Debt Ratio</a:t>
            </a:r>
          </a:p>
        </p:txBody>
      </p:sp>
      <p:sp>
        <p:nvSpPr>
          <p:cNvPr id="3" name="Text Placeholder 2">
            <a:extLst>
              <a:ext uri="{FF2B5EF4-FFF2-40B4-BE49-F238E27FC236}">
                <a16:creationId xmlns:a16="http://schemas.microsoft.com/office/drawing/2014/main" id="{A8A8C8B1-F7A7-CE10-CF67-1FF97229B7FB}"/>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31632468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39D5F-36D4-7234-A898-B8269A4B9E95}"/>
              </a:ext>
            </a:extLst>
          </p:cNvPr>
          <p:cNvSpPr>
            <a:spLocks noGrp="1"/>
          </p:cNvSpPr>
          <p:nvPr>
            <p:ph type="title"/>
          </p:nvPr>
        </p:nvSpPr>
        <p:spPr/>
        <p:txBody>
          <a:bodyPr/>
          <a:lstStyle/>
          <a:p>
            <a:r>
              <a:rPr lang="en-US" dirty="0"/>
              <a:t>Technical Debt Ratio</a:t>
            </a:r>
          </a:p>
        </p:txBody>
      </p:sp>
      <p:graphicFrame>
        <p:nvGraphicFramePr>
          <p:cNvPr id="4" name="Table 4">
            <a:extLst>
              <a:ext uri="{FF2B5EF4-FFF2-40B4-BE49-F238E27FC236}">
                <a16:creationId xmlns:a16="http://schemas.microsoft.com/office/drawing/2014/main" id="{1A13274A-9892-0778-88B4-B0BBBD10EAFD}"/>
              </a:ext>
            </a:extLst>
          </p:cNvPr>
          <p:cNvGraphicFramePr>
            <a:graphicFrameLocks noGrp="1"/>
          </p:cNvGraphicFramePr>
          <p:nvPr>
            <p:ph idx="1"/>
            <p:extLst>
              <p:ext uri="{D42A27DB-BD31-4B8C-83A1-F6EECF244321}">
                <p14:modId xmlns:p14="http://schemas.microsoft.com/office/powerpoint/2010/main" val="3719811143"/>
              </p:ext>
            </p:extLst>
          </p:nvPr>
        </p:nvGraphicFramePr>
        <p:xfrm>
          <a:off x="457200" y="2222440"/>
          <a:ext cx="8534400" cy="74168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3685116708"/>
                    </a:ext>
                  </a:extLst>
                </a:gridCol>
                <a:gridCol w="2133600">
                  <a:extLst>
                    <a:ext uri="{9D8B030D-6E8A-4147-A177-3AD203B41FA5}">
                      <a16:colId xmlns:a16="http://schemas.microsoft.com/office/drawing/2014/main" val="2416025261"/>
                    </a:ext>
                  </a:extLst>
                </a:gridCol>
                <a:gridCol w="2133600">
                  <a:extLst>
                    <a:ext uri="{9D8B030D-6E8A-4147-A177-3AD203B41FA5}">
                      <a16:colId xmlns:a16="http://schemas.microsoft.com/office/drawing/2014/main" val="2097485559"/>
                    </a:ext>
                  </a:extLst>
                </a:gridCol>
                <a:gridCol w="2133600">
                  <a:extLst>
                    <a:ext uri="{9D8B030D-6E8A-4147-A177-3AD203B41FA5}">
                      <a16:colId xmlns:a16="http://schemas.microsoft.com/office/drawing/2014/main" val="1246830019"/>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564756037"/>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4281694132"/>
                  </a:ext>
                </a:extLst>
              </a:tr>
            </a:tbl>
          </a:graphicData>
        </a:graphic>
      </p:graphicFrame>
      <p:sp>
        <p:nvSpPr>
          <p:cNvPr id="5" name="Rectangle 4">
            <a:extLst>
              <a:ext uri="{FF2B5EF4-FFF2-40B4-BE49-F238E27FC236}">
                <a16:creationId xmlns:a16="http://schemas.microsoft.com/office/drawing/2014/main" id="{27332319-295E-7911-9F0E-0ABFF7431E79}"/>
              </a:ext>
            </a:extLst>
          </p:cNvPr>
          <p:cNvSpPr/>
          <p:nvPr/>
        </p:nvSpPr>
        <p:spPr>
          <a:xfrm>
            <a:off x="532881" y="1352550"/>
            <a:ext cx="8078237" cy="584775"/>
          </a:xfrm>
          <a:prstGeom prst="rect">
            <a:avLst/>
          </a:prstGeom>
          <a:noFill/>
        </p:spPr>
        <p:txBody>
          <a:bodyPr wrap="none" lIns="91440" tIns="45720" rIns="91440" bIns="45720">
            <a:spAutoFit/>
          </a:bodyPr>
          <a:lstStyle/>
          <a:p>
            <a:pPr algn="ctr"/>
            <a:r>
              <a:rPr lang="en-US" sz="3200" b="0" cap="none" spc="0" dirty="0">
                <a:ln w="0"/>
                <a:solidFill>
                  <a:schemeClr val="tx2"/>
                </a:solidFill>
                <a:effectLst>
                  <a:outerShdw blurRad="38100" dist="19050" dir="2700000" algn="tl" rotWithShape="0">
                    <a:schemeClr val="dk1">
                      <a:alpha val="40000"/>
                    </a:schemeClr>
                  </a:outerShdw>
                </a:effectLst>
              </a:rPr>
              <a:t>(Remediation Cost / Development Cost) x 100%</a:t>
            </a:r>
          </a:p>
        </p:txBody>
      </p:sp>
    </p:spTree>
    <p:extLst>
      <p:ext uri="{BB962C8B-B14F-4D97-AF65-F5344CB8AC3E}">
        <p14:creationId xmlns:p14="http://schemas.microsoft.com/office/powerpoint/2010/main" val="271291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39D5F-36D4-7234-A898-B8269A4B9E95}"/>
              </a:ext>
            </a:extLst>
          </p:cNvPr>
          <p:cNvSpPr>
            <a:spLocks noGrp="1"/>
          </p:cNvSpPr>
          <p:nvPr>
            <p:ph type="title"/>
          </p:nvPr>
        </p:nvSpPr>
        <p:spPr/>
        <p:txBody>
          <a:bodyPr/>
          <a:lstStyle/>
          <a:p>
            <a:r>
              <a:rPr lang="en-US" dirty="0"/>
              <a:t>Technical Debt Ratio</a:t>
            </a:r>
          </a:p>
        </p:txBody>
      </p:sp>
      <p:graphicFrame>
        <p:nvGraphicFramePr>
          <p:cNvPr id="4" name="Table 4">
            <a:extLst>
              <a:ext uri="{FF2B5EF4-FFF2-40B4-BE49-F238E27FC236}">
                <a16:creationId xmlns:a16="http://schemas.microsoft.com/office/drawing/2014/main" id="{1A13274A-9892-0778-88B4-B0BBBD10EAFD}"/>
              </a:ext>
            </a:extLst>
          </p:cNvPr>
          <p:cNvGraphicFramePr>
            <a:graphicFrameLocks noGrp="1"/>
          </p:cNvGraphicFramePr>
          <p:nvPr>
            <p:ph idx="1"/>
            <p:extLst>
              <p:ext uri="{D42A27DB-BD31-4B8C-83A1-F6EECF244321}">
                <p14:modId xmlns:p14="http://schemas.microsoft.com/office/powerpoint/2010/main" val="1065004908"/>
              </p:ext>
            </p:extLst>
          </p:nvPr>
        </p:nvGraphicFramePr>
        <p:xfrm>
          <a:off x="457200" y="2222440"/>
          <a:ext cx="8534400" cy="111252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3685116708"/>
                    </a:ext>
                  </a:extLst>
                </a:gridCol>
                <a:gridCol w="2133600">
                  <a:extLst>
                    <a:ext uri="{9D8B030D-6E8A-4147-A177-3AD203B41FA5}">
                      <a16:colId xmlns:a16="http://schemas.microsoft.com/office/drawing/2014/main" val="2416025261"/>
                    </a:ext>
                  </a:extLst>
                </a:gridCol>
                <a:gridCol w="2133600">
                  <a:extLst>
                    <a:ext uri="{9D8B030D-6E8A-4147-A177-3AD203B41FA5}">
                      <a16:colId xmlns:a16="http://schemas.microsoft.com/office/drawing/2014/main" val="2097485559"/>
                    </a:ext>
                  </a:extLst>
                </a:gridCol>
                <a:gridCol w="2133600">
                  <a:extLst>
                    <a:ext uri="{9D8B030D-6E8A-4147-A177-3AD203B41FA5}">
                      <a16:colId xmlns:a16="http://schemas.microsoft.com/office/drawing/2014/main" val="1246830019"/>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564756037"/>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4281694132"/>
                  </a:ext>
                </a:extLst>
              </a:tr>
              <a:tr h="370840">
                <a:tc>
                  <a:txBody>
                    <a:bodyPr/>
                    <a:lstStyle/>
                    <a:p>
                      <a:r>
                        <a:rPr lang="en-US" dirty="0"/>
                        <a:t>Project 2</a:t>
                      </a:r>
                    </a:p>
                  </a:txBody>
                  <a:tcPr/>
                </a:tc>
                <a:tc>
                  <a:txBody>
                    <a:bodyPr/>
                    <a:lstStyle/>
                    <a:p>
                      <a:pPr algn="r"/>
                      <a:r>
                        <a:rPr lang="en-US" dirty="0"/>
                        <a:t>702</a:t>
                      </a:r>
                    </a:p>
                  </a:txBody>
                  <a:tcPr/>
                </a:tc>
                <a:tc>
                  <a:txBody>
                    <a:bodyPr/>
                    <a:lstStyle/>
                    <a:p>
                      <a:pPr algn="r"/>
                      <a:r>
                        <a:rPr lang="en-US" dirty="0"/>
                        <a:t>18,728.55</a:t>
                      </a:r>
                    </a:p>
                  </a:txBody>
                  <a:tcPr/>
                </a:tc>
                <a:tc>
                  <a:txBody>
                    <a:bodyPr/>
                    <a:lstStyle/>
                    <a:p>
                      <a:pPr algn="r"/>
                      <a:r>
                        <a:rPr lang="en-US" dirty="0"/>
                        <a:t>3.75%</a:t>
                      </a:r>
                    </a:p>
                  </a:txBody>
                  <a:tcPr/>
                </a:tc>
                <a:extLst>
                  <a:ext uri="{0D108BD9-81ED-4DB2-BD59-A6C34878D82A}">
                    <a16:rowId xmlns:a16="http://schemas.microsoft.com/office/drawing/2014/main" val="2231692775"/>
                  </a:ext>
                </a:extLst>
              </a:tr>
            </a:tbl>
          </a:graphicData>
        </a:graphic>
      </p:graphicFrame>
      <p:sp>
        <p:nvSpPr>
          <p:cNvPr id="5" name="Rectangle 4">
            <a:extLst>
              <a:ext uri="{FF2B5EF4-FFF2-40B4-BE49-F238E27FC236}">
                <a16:creationId xmlns:a16="http://schemas.microsoft.com/office/drawing/2014/main" id="{27332319-295E-7911-9F0E-0ABFF7431E79}"/>
              </a:ext>
            </a:extLst>
          </p:cNvPr>
          <p:cNvSpPr/>
          <p:nvPr/>
        </p:nvSpPr>
        <p:spPr>
          <a:xfrm>
            <a:off x="532881" y="1352550"/>
            <a:ext cx="8078237" cy="584775"/>
          </a:xfrm>
          <a:prstGeom prst="rect">
            <a:avLst/>
          </a:prstGeom>
          <a:noFill/>
        </p:spPr>
        <p:txBody>
          <a:bodyPr wrap="none" lIns="91440" tIns="45720" rIns="91440" bIns="45720">
            <a:spAutoFit/>
          </a:bodyPr>
          <a:lstStyle/>
          <a:p>
            <a:pPr algn="ctr"/>
            <a:r>
              <a:rPr lang="en-US" sz="3200" b="0" cap="none" spc="0" dirty="0">
                <a:ln w="0"/>
                <a:solidFill>
                  <a:schemeClr val="tx2"/>
                </a:solidFill>
                <a:effectLst>
                  <a:outerShdw blurRad="38100" dist="19050" dir="2700000" algn="tl" rotWithShape="0">
                    <a:schemeClr val="dk1">
                      <a:alpha val="40000"/>
                    </a:schemeClr>
                  </a:outerShdw>
                </a:effectLst>
              </a:rPr>
              <a:t>(Remediation Cost / Development Cost) x 100%</a:t>
            </a:r>
          </a:p>
        </p:txBody>
      </p:sp>
    </p:spTree>
    <p:extLst>
      <p:ext uri="{BB962C8B-B14F-4D97-AF65-F5344CB8AC3E}">
        <p14:creationId xmlns:p14="http://schemas.microsoft.com/office/powerpoint/2010/main" val="298533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15938-95B3-0B3B-5081-431E71AB5DD1}"/>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AB97FD2B-D127-394B-0F58-121D13A171E7}"/>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795" b="7795"/>
          <a:stretch/>
        </p:blipFill>
        <p:spPr>
          <a:xfrm>
            <a:off x="1792288" y="459581"/>
            <a:ext cx="5486400" cy="3086100"/>
          </a:xfrm>
        </p:spPr>
      </p:pic>
      <p:sp>
        <p:nvSpPr>
          <p:cNvPr id="4" name="Text Placeholder 3">
            <a:extLst>
              <a:ext uri="{FF2B5EF4-FFF2-40B4-BE49-F238E27FC236}">
                <a16:creationId xmlns:a16="http://schemas.microsoft.com/office/drawing/2014/main" id="{C06A62B7-E1F0-57EF-F028-7AC9DD7FA10A}"/>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17314926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39D5F-36D4-7234-A898-B8269A4B9E95}"/>
              </a:ext>
            </a:extLst>
          </p:cNvPr>
          <p:cNvSpPr>
            <a:spLocks noGrp="1"/>
          </p:cNvSpPr>
          <p:nvPr>
            <p:ph type="title"/>
          </p:nvPr>
        </p:nvSpPr>
        <p:spPr/>
        <p:txBody>
          <a:bodyPr/>
          <a:lstStyle/>
          <a:p>
            <a:r>
              <a:rPr lang="en-US" dirty="0"/>
              <a:t>Technical Debt Ratio</a:t>
            </a:r>
          </a:p>
        </p:txBody>
      </p:sp>
      <p:graphicFrame>
        <p:nvGraphicFramePr>
          <p:cNvPr id="4" name="Table 4">
            <a:extLst>
              <a:ext uri="{FF2B5EF4-FFF2-40B4-BE49-F238E27FC236}">
                <a16:creationId xmlns:a16="http://schemas.microsoft.com/office/drawing/2014/main" id="{1A13274A-9892-0778-88B4-B0BBBD10EAFD}"/>
              </a:ext>
            </a:extLst>
          </p:cNvPr>
          <p:cNvGraphicFramePr>
            <a:graphicFrameLocks noGrp="1"/>
          </p:cNvGraphicFramePr>
          <p:nvPr>
            <p:ph idx="1"/>
            <p:extLst>
              <p:ext uri="{D42A27DB-BD31-4B8C-83A1-F6EECF244321}">
                <p14:modId xmlns:p14="http://schemas.microsoft.com/office/powerpoint/2010/main" val="1766253565"/>
              </p:ext>
            </p:extLst>
          </p:nvPr>
        </p:nvGraphicFramePr>
        <p:xfrm>
          <a:off x="457200" y="2222440"/>
          <a:ext cx="8534400" cy="148336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3685116708"/>
                    </a:ext>
                  </a:extLst>
                </a:gridCol>
                <a:gridCol w="2133600">
                  <a:extLst>
                    <a:ext uri="{9D8B030D-6E8A-4147-A177-3AD203B41FA5}">
                      <a16:colId xmlns:a16="http://schemas.microsoft.com/office/drawing/2014/main" val="2416025261"/>
                    </a:ext>
                  </a:extLst>
                </a:gridCol>
                <a:gridCol w="2133600">
                  <a:extLst>
                    <a:ext uri="{9D8B030D-6E8A-4147-A177-3AD203B41FA5}">
                      <a16:colId xmlns:a16="http://schemas.microsoft.com/office/drawing/2014/main" val="2097485559"/>
                    </a:ext>
                  </a:extLst>
                </a:gridCol>
                <a:gridCol w="2133600">
                  <a:extLst>
                    <a:ext uri="{9D8B030D-6E8A-4147-A177-3AD203B41FA5}">
                      <a16:colId xmlns:a16="http://schemas.microsoft.com/office/drawing/2014/main" val="1246830019"/>
                    </a:ext>
                  </a:extLst>
                </a:gridCol>
              </a:tblGrid>
              <a:tr h="370840">
                <a:tc>
                  <a:txBody>
                    <a:bodyPr/>
                    <a:lstStyle/>
                    <a:p>
                      <a:r>
                        <a:rPr lang="en-US" dirty="0"/>
                        <a:t>Project</a:t>
                      </a:r>
                    </a:p>
                  </a:txBody>
                  <a:tcPr/>
                </a:tc>
                <a:tc>
                  <a:txBody>
                    <a:bodyPr/>
                    <a:lstStyle/>
                    <a:p>
                      <a:r>
                        <a:rPr lang="en-US" dirty="0"/>
                        <a:t>Remediation Cost</a:t>
                      </a:r>
                    </a:p>
                  </a:txBody>
                  <a:tcPr/>
                </a:tc>
                <a:tc>
                  <a:txBody>
                    <a:bodyPr/>
                    <a:lstStyle/>
                    <a:p>
                      <a:r>
                        <a:rPr lang="en-US" dirty="0"/>
                        <a:t>Development Cost</a:t>
                      </a:r>
                    </a:p>
                  </a:txBody>
                  <a:tcPr/>
                </a:tc>
                <a:tc>
                  <a:txBody>
                    <a:bodyPr/>
                    <a:lstStyle/>
                    <a:p>
                      <a:r>
                        <a:rPr lang="en-US" dirty="0"/>
                        <a:t>Technical Debt Ratio</a:t>
                      </a:r>
                    </a:p>
                  </a:txBody>
                  <a:tcPr/>
                </a:tc>
                <a:extLst>
                  <a:ext uri="{0D108BD9-81ED-4DB2-BD59-A6C34878D82A}">
                    <a16:rowId xmlns:a16="http://schemas.microsoft.com/office/drawing/2014/main" val="3564756037"/>
                  </a:ext>
                </a:extLst>
              </a:tr>
              <a:tr h="370840">
                <a:tc>
                  <a:txBody>
                    <a:bodyPr/>
                    <a:lstStyle/>
                    <a:p>
                      <a:r>
                        <a:rPr lang="en-US" dirty="0"/>
                        <a:t>Project 1</a:t>
                      </a:r>
                    </a:p>
                  </a:txBody>
                  <a:tcPr/>
                </a:tc>
                <a:tc>
                  <a:txBody>
                    <a:bodyPr/>
                    <a:lstStyle/>
                    <a:p>
                      <a:pPr algn="r"/>
                      <a:r>
                        <a:rPr lang="en-US" dirty="0"/>
                        <a:t>12.1</a:t>
                      </a:r>
                    </a:p>
                  </a:txBody>
                  <a:tcPr/>
                </a:tc>
                <a:tc>
                  <a:txBody>
                    <a:bodyPr/>
                    <a:lstStyle/>
                    <a:p>
                      <a:pPr algn="r"/>
                      <a:r>
                        <a:rPr lang="en-US" dirty="0"/>
                        <a:t>3,633.12</a:t>
                      </a:r>
                    </a:p>
                  </a:txBody>
                  <a:tcPr/>
                </a:tc>
                <a:tc>
                  <a:txBody>
                    <a:bodyPr/>
                    <a:lstStyle/>
                    <a:p>
                      <a:pPr algn="r"/>
                      <a:r>
                        <a:rPr lang="en-US" dirty="0"/>
                        <a:t>0.33%</a:t>
                      </a:r>
                    </a:p>
                  </a:txBody>
                  <a:tcPr/>
                </a:tc>
                <a:extLst>
                  <a:ext uri="{0D108BD9-81ED-4DB2-BD59-A6C34878D82A}">
                    <a16:rowId xmlns:a16="http://schemas.microsoft.com/office/drawing/2014/main" val="4281694132"/>
                  </a:ext>
                </a:extLst>
              </a:tr>
              <a:tr h="370840">
                <a:tc>
                  <a:txBody>
                    <a:bodyPr/>
                    <a:lstStyle/>
                    <a:p>
                      <a:r>
                        <a:rPr lang="en-US" dirty="0"/>
                        <a:t>Project 2</a:t>
                      </a:r>
                    </a:p>
                  </a:txBody>
                  <a:tcPr/>
                </a:tc>
                <a:tc>
                  <a:txBody>
                    <a:bodyPr/>
                    <a:lstStyle/>
                    <a:p>
                      <a:pPr algn="r"/>
                      <a:r>
                        <a:rPr lang="en-US" dirty="0"/>
                        <a:t>702</a:t>
                      </a:r>
                    </a:p>
                  </a:txBody>
                  <a:tcPr/>
                </a:tc>
                <a:tc>
                  <a:txBody>
                    <a:bodyPr/>
                    <a:lstStyle/>
                    <a:p>
                      <a:pPr algn="r"/>
                      <a:r>
                        <a:rPr lang="en-US" dirty="0"/>
                        <a:t>18,728.55</a:t>
                      </a:r>
                    </a:p>
                  </a:txBody>
                  <a:tcPr/>
                </a:tc>
                <a:tc>
                  <a:txBody>
                    <a:bodyPr/>
                    <a:lstStyle/>
                    <a:p>
                      <a:pPr algn="r"/>
                      <a:r>
                        <a:rPr lang="en-US" dirty="0"/>
                        <a:t>3.75%</a:t>
                      </a:r>
                    </a:p>
                  </a:txBody>
                  <a:tcPr/>
                </a:tc>
                <a:extLst>
                  <a:ext uri="{0D108BD9-81ED-4DB2-BD59-A6C34878D82A}">
                    <a16:rowId xmlns:a16="http://schemas.microsoft.com/office/drawing/2014/main" val="2231692775"/>
                  </a:ext>
                </a:extLst>
              </a:tr>
              <a:tr h="370840">
                <a:tc>
                  <a:txBody>
                    <a:bodyPr/>
                    <a:lstStyle/>
                    <a:p>
                      <a:r>
                        <a:rPr lang="en-US" dirty="0"/>
                        <a:t>Project 3</a:t>
                      </a:r>
                    </a:p>
                  </a:txBody>
                  <a:tcPr/>
                </a:tc>
                <a:tc>
                  <a:txBody>
                    <a:bodyPr/>
                    <a:lstStyle/>
                    <a:p>
                      <a:pPr algn="r"/>
                      <a:r>
                        <a:rPr lang="en-US" dirty="0"/>
                        <a:t>1,058.25</a:t>
                      </a:r>
                    </a:p>
                  </a:txBody>
                  <a:tcPr/>
                </a:tc>
                <a:tc>
                  <a:txBody>
                    <a:bodyPr/>
                    <a:lstStyle/>
                    <a:p>
                      <a:pPr algn="r"/>
                      <a:r>
                        <a:rPr lang="en-US" dirty="0"/>
                        <a:t>9,593.37</a:t>
                      </a:r>
                    </a:p>
                  </a:txBody>
                  <a:tcPr/>
                </a:tc>
                <a:tc>
                  <a:txBody>
                    <a:bodyPr/>
                    <a:lstStyle/>
                    <a:p>
                      <a:pPr algn="r"/>
                      <a:r>
                        <a:rPr lang="en-US" dirty="0"/>
                        <a:t>11.03%</a:t>
                      </a:r>
                    </a:p>
                  </a:txBody>
                  <a:tcPr/>
                </a:tc>
                <a:extLst>
                  <a:ext uri="{0D108BD9-81ED-4DB2-BD59-A6C34878D82A}">
                    <a16:rowId xmlns:a16="http://schemas.microsoft.com/office/drawing/2014/main" val="3417285051"/>
                  </a:ext>
                </a:extLst>
              </a:tr>
            </a:tbl>
          </a:graphicData>
        </a:graphic>
      </p:graphicFrame>
      <p:sp>
        <p:nvSpPr>
          <p:cNvPr id="5" name="Rectangle 4">
            <a:extLst>
              <a:ext uri="{FF2B5EF4-FFF2-40B4-BE49-F238E27FC236}">
                <a16:creationId xmlns:a16="http://schemas.microsoft.com/office/drawing/2014/main" id="{27332319-295E-7911-9F0E-0ABFF7431E79}"/>
              </a:ext>
            </a:extLst>
          </p:cNvPr>
          <p:cNvSpPr/>
          <p:nvPr/>
        </p:nvSpPr>
        <p:spPr>
          <a:xfrm>
            <a:off x="532881" y="1352550"/>
            <a:ext cx="8078237" cy="584775"/>
          </a:xfrm>
          <a:prstGeom prst="rect">
            <a:avLst/>
          </a:prstGeom>
          <a:noFill/>
        </p:spPr>
        <p:txBody>
          <a:bodyPr wrap="none" lIns="91440" tIns="45720" rIns="91440" bIns="45720">
            <a:spAutoFit/>
          </a:bodyPr>
          <a:lstStyle/>
          <a:p>
            <a:pPr algn="ctr"/>
            <a:r>
              <a:rPr lang="en-US" sz="3200" b="0" cap="none" spc="0" dirty="0">
                <a:ln w="0"/>
                <a:solidFill>
                  <a:schemeClr val="tx2"/>
                </a:solidFill>
                <a:effectLst>
                  <a:outerShdw blurRad="38100" dist="19050" dir="2700000" algn="tl" rotWithShape="0">
                    <a:schemeClr val="dk1">
                      <a:alpha val="40000"/>
                    </a:schemeClr>
                  </a:outerShdw>
                </a:effectLst>
              </a:rPr>
              <a:t>(Remediation Cost / Development Cost) x 100%</a:t>
            </a:r>
          </a:p>
        </p:txBody>
      </p:sp>
    </p:spTree>
    <p:extLst>
      <p:ext uri="{BB962C8B-B14F-4D97-AF65-F5344CB8AC3E}">
        <p14:creationId xmlns:p14="http://schemas.microsoft.com/office/powerpoint/2010/main" val="7229862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1F709-A6DC-A397-3B87-5D52576A55D3}"/>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74B0659C-035A-FBEA-265D-5FAC8C51298F}"/>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1532806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a:bodyPr>
          <a:lstStyle/>
          <a:p>
            <a:pPr>
              <a:lnSpc>
                <a:spcPct val="80000"/>
              </a:lnSpc>
            </a:pPr>
            <a:r>
              <a:rPr lang="en-US" sz="2700" dirty="0"/>
              <a:t>What is technical debt?</a:t>
            </a:r>
          </a:p>
        </p:txBody>
      </p:sp>
    </p:spTree>
    <p:extLst>
      <p:ext uri="{BB962C8B-B14F-4D97-AF65-F5344CB8AC3E}">
        <p14:creationId xmlns:p14="http://schemas.microsoft.com/office/powerpoint/2010/main" val="4538751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a:bodyPr>
          <a:lstStyle/>
          <a:p>
            <a:pPr>
              <a:lnSpc>
                <a:spcPct val="80000"/>
              </a:lnSpc>
            </a:pPr>
            <a:r>
              <a:rPr lang="en-US" sz="2700" dirty="0"/>
              <a:t>What is technical debt?</a:t>
            </a:r>
          </a:p>
          <a:p>
            <a:pPr>
              <a:lnSpc>
                <a:spcPct val="80000"/>
              </a:lnSpc>
            </a:pPr>
            <a:r>
              <a:rPr lang="en-US" sz="2700" dirty="0"/>
              <a:t>Pros and cons of technical debt</a:t>
            </a:r>
          </a:p>
        </p:txBody>
      </p:sp>
    </p:spTree>
    <p:extLst>
      <p:ext uri="{BB962C8B-B14F-4D97-AF65-F5344CB8AC3E}">
        <p14:creationId xmlns:p14="http://schemas.microsoft.com/office/powerpoint/2010/main" val="14881518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a:bodyPr>
          <a:lstStyle/>
          <a:p>
            <a:pPr>
              <a:lnSpc>
                <a:spcPct val="80000"/>
              </a:lnSpc>
            </a:pPr>
            <a:r>
              <a:rPr lang="en-US" sz="2700" dirty="0"/>
              <a:t>What is technical debt?</a:t>
            </a:r>
          </a:p>
          <a:p>
            <a:pPr>
              <a:lnSpc>
                <a:spcPct val="80000"/>
              </a:lnSpc>
            </a:pPr>
            <a:r>
              <a:rPr lang="en-US" sz="2700" dirty="0"/>
              <a:t>Pros and cons of technical debt</a:t>
            </a:r>
          </a:p>
          <a:p>
            <a:pPr>
              <a:lnSpc>
                <a:spcPct val="80000"/>
              </a:lnSpc>
            </a:pPr>
            <a:r>
              <a:rPr lang="en-US" sz="2700" dirty="0"/>
              <a:t>Causes of technical debt</a:t>
            </a:r>
          </a:p>
        </p:txBody>
      </p:sp>
    </p:spTree>
    <p:extLst>
      <p:ext uri="{BB962C8B-B14F-4D97-AF65-F5344CB8AC3E}">
        <p14:creationId xmlns:p14="http://schemas.microsoft.com/office/powerpoint/2010/main" val="29832362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a:bodyPr>
          <a:lstStyle/>
          <a:p>
            <a:pPr>
              <a:lnSpc>
                <a:spcPct val="80000"/>
              </a:lnSpc>
            </a:pPr>
            <a:r>
              <a:rPr lang="en-US" sz="2700" dirty="0"/>
              <a:t>What is technical debt?</a:t>
            </a:r>
          </a:p>
          <a:p>
            <a:pPr>
              <a:lnSpc>
                <a:spcPct val="80000"/>
              </a:lnSpc>
            </a:pPr>
            <a:r>
              <a:rPr lang="en-US" sz="2700" dirty="0"/>
              <a:t>Pros and cons of technical debt</a:t>
            </a:r>
          </a:p>
          <a:p>
            <a:pPr>
              <a:lnSpc>
                <a:spcPct val="80000"/>
              </a:lnSpc>
            </a:pPr>
            <a:r>
              <a:rPr lang="en-US" sz="2700" dirty="0"/>
              <a:t>Causes of technical debt</a:t>
            </a:r>
          </a:p>
          <a:p>
            <a:pPr>
              <a:lnSpc>
                <a:spcPct val="80000"/>
              </a:lnSpc>
            </a:pPr>
            <a:r>
              <a:rPr lang="en-US" sz="2700" dirty="0"/>
              <a:t>Types of technical debt</a:t>
            </a:r>
          </a:p>
        </p:txBody>
      </p:sp>
    </p:spTree>
    <p:extLst>
      <p:ext uri="{BB962C8B-B14F-4D97-AF65-F5344CB8AC3E}">
        <p14:creationId xmlns:p14="http://schemas.microsoft.com/office/powerpoint/2010/main" val="17538893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a:bodyPr>
          <a:lstStyle/>
          <a:p>
            <a:pPr>
              <a:lnSpc>
                <a:spcPct val="80000"/>
              </a:lnSpc>
            </a:pPr>
            <a:r>
              <a:rPr lang="en-US" sz="2700" dirty="0"/>
              <a:t>What is technical debt?</a:t>
            </a:r>
          </a:p>
          <a:p>
            <a:pPr>
              <a:lnSpc>
                <a:spcPct val="80000"/>
              </a:lnSpc>
            </a:pPr>
            <a:r>
              <a:rPr lang="en-US" sz="2700" dirty="0"/>
              <a:t>Pros and cons of technical debt</a:t>
            </a:r>
          </a:p>
          <a:p>
            <a:pPr>
              <a:lnSpc>
                <a:spcPct val="80000"/>
              </a:lnSpc>
            </a:pPr>
            <a:r>
              <a:rPr lang="en-US" sz="2700" dirty="0"/>
              <a:t>Causes of technical debt</a:t>
            </a:r>
          </a:p>
          <a:p>
            <a:pPr>
              <a:lnSpc>
                <a:spcPct val="80000"/>
              </a:lnSpc>
            </a:pPr>
            <a:r>
              <a:rPr lang="en-US" sz="2700" dirty="0"/>
              <a:t>Types of technical debt</a:t>
            </a:r>
          </a:p>
          <a:p>
            <a:pPr>
              <a:lnSpc>
                <a:spcPct val="80000"/>
              </a:lnSpc>
            </a:pPr>
            <a:r>
              <a:rPr lang="en-US" sz="2700" dirty="0"/>
              <a:t>Identifying technical debt</a:t>
            </a:r>
          </a:p>
        </p:txBody>
      </p:sp>
    </p:spTree>
    <p:extLst>
      <p:ext uri="{BB962C8B-B14F-4D97-AF65-F5344CB8AC3E}">
        <p14:creationId xmlns:p14="http://schemas.microsoft.com/office/powerpoint/2010/main" val="41607314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a:bodyPr>
          <a:lstStyle/>
          <a:p>
            <a:pPr>
              <a:lnSpc>
                <a:spcPct val="80000"/>
              </a:lnSpc>
            </a:pPr>
            <a:r>
              <a:rPr lang="en-US" sz="2700" dirty="0"/>
              <a:t>What is technical debt?</a:t>
            </a:r>
          </a:p>
          <a:p>
            <a:pPr>
              <a:lnSpc>
                <a:spcPct val="80000"/>
              </a:lnSpc>
            </a:pPr>
            <a:r>
              <a:rPr lang="en-US" sz="2700" dirty="0"/>
              <a:t>Pros and cons of technical debt</a:t>
            </a:r>
          </a:p>
          <a:p>
            <a:pPr>
              <a:lnSpc>
                <a:spcPct val="80000"/>
              </a:lnSpc>
            </a:pPr>
            <a:r>
              <a:rPr lang="en-US" sz="2700" dirty="0"/>
              <a:t>Causes of technical debt</a:t>
            </a:r>
          </a:p>
          <a:p>
            <a:pPr>
              <a:lnSpc>
                <a:spcPct val="80000"/>
              </a:lnSpc>
            </a:pPr>
            <a:r>
              <a:rPr lang="en-US" sz="2700" dirty="0"/>
              <a:t>Types of technical debt</a:t>
            </a:r>
          </a:p>
          <a:p>
            <a:pPr>
              <a:lnSpc>
                <a:spcPct val="80000"/>
              </a:lnSpc>
            </a:pPr>
            <a:r>
              <a:rPr lang="en-US" sz="2700" dirty="0"/>
              <a:t>Identifying technical debt</a:t>
            </a:r>
          </a:p>
          <a:p>
            <a:pPr>
              <a:lnSpc>
                <a:spcPct val="80000"/>
              </a:lnSpc>
            </a:pPr>
            <a:r>
              <a:rPr lang="en-US" sz="2700" dirty="0"/>
              <a:t>Recording technical debt</a:t>
            </a:r>
          </a:p>
        </p:txBody>
      </p:sp>
    </p:spTree>
    <p:extLst>
      <p:ext uri="{BB962C8B-B14F-4D97-AF65-F5344CB8AC3E}">
        <p14:creationId xmlns:p14="http://schemas.microsoft.com/office/powerpoint/2010/main" val="1095592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Autofit/>
          </a:bodyPr>
          <a:lstStyle/>
          <a:p>
            <a:pPr>
              <a:lnSpc>
                <a:spcPct val="80000"/>
              </a:lnSpc>
            </a:pPr>
            <a:r>
              <a:rPr lang="en-US" sz="2700" dirty="0"/>
              <a:t>What is technical debt?</a:t>
            </a:r>
          </a:p>
          <a:p>
            <a:pPr>
              <a:lnSpc>
                <a:spcPct val="80000"/>
              </a:lnSpc>
            </a:pPr>
            <a:r>
              <a:rPr lang="en-US" sz="2700" dirty="0"/>
              <a:t>Pros and cons of technical debt</a:t>
            </a:r>
          </a:p>
          <a:p>
            <a:pPr>
              <a:lnSpc>
                <a:spcPct val="80000"/>
              </a:lnSpc>
            </a:pPr>
            <a:r>
              <a:rPr lang="en-US" sz="2700" dirty="0"/>
              <a:t>Causes of technical debt</a:t>
            </a:r>
          </a:p>
          <a:p>
            <a:pPr>
              <a:lnSpc>
                <a:spcPct val="80000"/>
              </a:lnSpc>
            </a:pPr>
            <a:r>
              <a:rPr lang="en-US" sz="2700" dirty="0"/>
              <a:t>Types of technical debt</a:t>
            </a:r>
          </a:p>
          <a:p>
            <a:pPr>
              <a:lnSpc>
                <a:spcPct val="80000"/>
              </a:lnSpc>
            </a:pPr>
            <a:r>
              <a:rPr lang="en-US" sz="2700" dirty="0"/>
              <a:t>Identifying technical debt</a:t>
            </a:r>
          </a:p>
          <a:p>
            <a:pPr>
              <a:lnSpc>
                <a:spcPct val="80000"/>
              </a:lnSpc>
            </a:pPr>
            <a:r>
              <a:rPr lang="en-US" sz="2700" dirty="0"/>
              <a:t>Recording technical debt</a:t>
            </a:r>
          </a:p>
          <a:p>
            <a:pPr>
              <a:lnSpc>
                <a:spcPct val="80000"/>
              </a:lnSpc>
            </a:pPr>
            <a:r>
              <a:rPr lang="en-US" sz="2700" dirty="0"/>
              <a:t>Technical Debt Score</a:t>
            </a:r>
          </a:p>
        </p:txBody>
      </p:sp>
      <p:sp>
        <p:nvSpPr>
          <p:cNvPr id="4" name="Rectangle 3">
            <a:extLst>
              <a:ext uri="{FF2B5EF4-FFF2-40B4-BE49-F238E27FC236}">
                <a16:creationId xmlns:a16="http://schemas.microsoft.com/office/drawing/2014/main" id="{F4193B04-58BD-9931-17A8-C78B71FE578C}"/>
              </a:ext>
            </a:extLst>
          </p:cNvPr>
          <p:cNvSpPr/>
          <p:nvPr/>
        </p:nvSpPr>
        <p:spPr>
          <a:xfrm>
            <a:off x="4426884" y="2373967"/>
            <a:ext cx="4700389" cy="523220"/>
          </a:xfrm>
          <a:prstGeom prst="rect">
            <a:avLst/>
          </a:prstGeom>
          <a:noFill/>
        </p:spPr>
        <p:txBody>
          <a:bodyPr wrap="none" lIns="91440" tIns="45720" rIns="91440" bIns="45720">
            <a:spAutoFit/>
          </a:bodyPr>
          <a:lstStyle/>
          <a:p>
            <a:pPr algn="ctr"/>
            <a:r>
              <a:rPr lang="en-US" sz="2800" b="0" cap="none" spc="0" dirty="0">
                <a:ln w="0"/>
                <a:solidFill>
                  <a:schemeClr val="accent1"/>
                </a:solidFill>
                <a:effectLst>
                  <a:outerShdw blurRad="38100" dist="25400" dir="5400000" algn="ctr" rotWithShape="0">
                    <a:srgbClr val="6E747A">
                      <a:alpha val="43000"/>
                    </a:srgbClr>
                  </a:outerShdw>
                </a:effectLst>
              </a:rPr>
              <a:t>(R x .2) + (CR x .15) – (CO x .15)</a:t>
            </a:r>
          </a:p>
        </p:txBody>
      </p:sp>
    </p:spTree>
    <p:extLst>
      <p:ext uri="{BB962C8B-B14F-4D97-AF65-F5344CB8AC3E}">
        <p14:creationId xmlns:p14="http://schemas.microsoft.com/office/powerpoint/2010/main" val="349578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B3D-C625-F403-285D-849176E68741}"/>
              </a:ext>
            </a:extLst>
          </p:cNvPr>
          <p:cNvSpPr>
            <a:spLocks noGrp="1"/>
          </p:cNvSpPr>
          <p:nvPr>
            <p:ph type="title"/>
          </p:nvPr>
        </p:nvSpPr>
        <p:spPr/>
        <p:txBody>
          <a:bodyPr/>
          <a:lstStyle/>
          <a:p>
            <a:r>
              <a:rPr lang="en-US" dirty="0"/>
              <a:t>Technical Debt Is Not Free</a:t>
            </a:r>
          </a:p>
        </p:txBody>
      </p:sp>
      <p:sp>
        <p:nvSpPr>
          <p:cNvPr id="3" name="Content Placeholder 2">
            <a:extLst>
              <a:ext uri="{FF2B5EF4-FFF2-40B4-BE49-F238E27FC236}">
                <a16:creationId xmlns:a16="http://schemas.microsoft.com/office/drawing/2014/main" id="{221DC76A-E6FB-FC32-D70F-BD8A6530DAE7}"/>
              </a:ext>
            </a:extLst>
          </p:cNvPr>
          <p:cNvSpPr>
            <a:spLocks noGrp="1"/>
          </p:cNvSpPr>
          <p:nvPr>
            <p:ph idx="1"/>
          </p:nvPr>
        </p:nvSpPr>
        <p:spPr/>
        <p:txBody>
          <a:bodyPr>
            <a:normAutofit fontScale="85000" lnSpcReduction="20000"/>
          </a:bodyPr>
          <a:lstStyle/>
          <a:p>
            <a:r>
              <a:rPr lang="en-US" dirty="0"/>
              <a:t>What is technical debt?</a:t>
            </a:r>
          </a:p>
          <a:p>
            <a:r>
              <a:rPr lang="en-US" dirty="0"/>
              <a:t>Pros and cons of technical debt</a:t>
            </a:r>
          </a:p>
          <a:p>
            <a:r>
              <a:rPr lang="en-US" dirty="0"/>
              <a:t>Causes of technical debt</a:t>
            </a:r>
          </a:p>
          <a:p>
            <a:r>
              <a:rPr lang="en-US" dirty="0"/>
              <a:t>Types of technical debt</a:t>
            </a:r>
          </a:p>
          <a:p>
            <a:r>
              <a:rPr lang="en-US" dirty="0"/>
              <a:t>Identifying technical debt</a:t>
            </a:r>
          </a:p>
          <a:p>
            <a:r>
              <a:rPr lang="en-US" dirty="0"/>
              <a:t>Recording technical debt</a:t>
            </a:r>
          </a:p>
          <a:p>
            <a:r>
              <a:rPr lang="en-US" dirty="0"/>
              <a:t>Technical Debt Score</a:t>
            </a:r>
          </a:p>
          <a:p>
            <a:r>
              <a:rPr lang="en-US" dirty="0"/>
              <a:t>Technical Debt Ratio</a:t>
            </a:r>
          </a:p>
        </p:txBody>
      </p:sp>
      <p:sp>
        <p:nvSpPr>
          <p:cNvPr id="4" name="Rectangle 3">
            <a:extLst>
              <a:ext uri="{FF2B5EF4-FFF2-40B4-BE49-F238E27FC236}">
                <a16:creationId xmlns:a16="http://schemas.microsoft.com/office/drawing/2014/main" id="{BDC83F3C-6DC6-CD3A-3DCB-64909564F242}"/>
              </a:ext>
            </a:extLst>
          </p:cNvPr>
          <p:cNvSpPr/>
          <p:nvPr/>
        </p:nvSpPr>
        <p:spPr>
          <a:xfrm>
            <a:off x="4724401" y="2373967"/>
            <a:ext cx="4419600" cy="707886"/>
          </a:xfrm>
          <a:prstGeom prst="rect">
            <a:avLst/>
          </a:prstGeom>
          <a:noFill/>
        </p:spPr>
        <p:txBody>
          <a:bodyPr wrap="square" lIns="91440" tIns="45720" rIns="91440" bIns="45720">
            <a:spAutoFit/>
          </a:bodyPr>
          <a:lstStyle/>
          <a:p>
            <a:pPr algn="ctr"/>
            <a:r>
              <a:rPr lang="en-US" sz="2000" b="0" cap="none" spc="0" dirty="0">
                <a:ln w="0"/>
                <a:solidFill>
                  <a:schemeClr val="accent1"/>
                </a:solidFill>
                <a:effectLst>
                  <a:outerShdw blurRad="38100" dist="25400" dir="5400000" algn="ctr" rotWithShape="0">
                    <a:srgbClr val="6E747A">
                      <a:alpha val="43000"/>
                    </a:srgbClr>
                  </a:outerShdw>
                </a:effectLst>
              </a:rPr>
              <a:t>(Remediation Cost / Development Cost) x 100%</a:t>
            </a:r>
          </a:p>
        </p:txBody>
      </p:sp>
    </p:spTree>
    <p:extLst>
      <p:ext uri="{BB962C8B-B14F-4D97-AF65-F5344CB8AC3E}">
        <p14:creationId xmlns:p14="http://schemas.microsoft.com/office/powerpoint/2010/main" val="361209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BA091-746D-3B72-F235-9E9A6E2474C7}"/>
              </a:ext>
            </a:extLst>
          </p:cNvPr>
          <p:cNvSpPr>
            <a:spLocks noGrp="1"/>
          </p:cNvSpPr>
          <p:nvPr>
            <p:ph type="title"/>
          </p:nvPr>
        </p:nvSpPr>
        <p:spPr/>
        <p:txBody>
          <a:bodyPr/>
          <a:lstStyle/>
          <a:p>
            <a:r>
              <a:rPr lang="en-US" dirty="0"/>
              <a:t>What is Technical Debt?</a:t>
            </a:r>
          </a:p>
        </p:txBody>
      </p:sp>
      <p:pic>
        <p:nvPicPr>
          <p:cNvPr id="6" name="Picture Placeholder 5" descr="A person sitting at a desk with a phone and a glass of water&#10;&#10;Description automatically generated with low confidence">
            <a:extLst>
              <a:ext uri="{FF2B5EF4-FFF2-40B4-BE49-F238E27FC236}">
                <a16:creationId xmlns:a16="http://schemas.microsoft.com/office/drawing/2014/main" id="{58653203-C8E8-37F3-A0BC-2E4A026D29F5}"/>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813" b="7813"/>
          <a:stretch>
            <a:fillRect/>
          </a:stretch>
        </p:blipFill>
        <p:spPr/>
      </p:pic>
      <p:sp>
        <p:nvSpPr>
          <p:cNvPr id="4" name="Text Placeholder 3">
            <a:extLst>
              <a:ext uri="{FF2B5EF4-FFF2-40B4-BE49-F238E27FC236}">
                <a16:creationId xmlns:a16="http://schemas.microsoft.com/office/drawing/2014/main" id="{3F9D1AE4-ED48-F155-ADF5-04BB38C008A5}"/>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143091816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4B32-07AE-979C-BD12-431983D2C634}"/>
              </a:ext>
            </a:extLst>
          </p:cNvPr>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97AC59FE-158A-F7F4-C8D2-C74A35036B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5493" y="582496"/>
            <a:ext cx="2724508" cy="3634268"/>
          </a:xfrm>
          <a:prstGeom prst="rect">
            <a:avLst/>
          </a:prstGeom>
        </p:spPr>
      </p:pic>
      <p:sp>
        <p:nvSpPr>
          <p:cNvPr id="4" name="Content Placeholder 2">
            <a:extLst>
              <a:ext uri="{FF2B5EF4-FFF2-40B4-BE49-F238E27FC236}">
                <a16:creationId xmlns:a16="http://schemas.microsoft.com/office/drawing/2014/main" id="{9BC630F4-C53C-17F0-CDAF-69791C0E0FF1}"/>
              </a:ext>
            </a:extLst>
          </p:cNvPr>
          <p:cNvSpPr txBox="1">
            <a:spLocks/>
          </p:cNvSpPr>
          <p:nvPr/>
        </p:nvSpPr>
        <p:spPr>
          <a:xfrm>
            <a:off x="538470" y="1134717"/>
            <a:ext cx="4633475" cy="2697090"/>
          </a:xfrm>
          <a:prstGeom prst="rect">
            <a:avLst/>
          </a:prstGeom>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3000" dirty="0">
                <a:solidFill>
                  <a:srgbClr val="3A4E62"/>
                </a:solidFill>
              </a:rPr>
              <a:t>chadgreen@chadgreen.com</a:t>
            </a:r>
          </a:p>
          <a:p>
            <a:pPr marL="0" indent="0">
              <a:buNone/>
            </a:pPr>
            <a:r>
              <a:rPr lang="en-US" sz="3000" dirty="0">
                <a:solidFill>
                  <a:srgbClr val="3A4E62"/>
                </a:solidFill>
              </a:rPr>
              <a:t>TaleLearnCode</a:t>
            </a:r>
          </a:p>
          <a:p>
            <a:pPr marL="0" indent="0">
              <a:buNone/>
            </a:pPr>
            <a:r>
              <a:rPr lang="en-US" sz="3000" dirty="0">
                <a:solidFill>
                  <a:srgbClr val="3A4E62"/>
                </a:solidFill>
              </a:rPr>
              <a:t>ChadGreen.com</a:t>
            </a:r>
          </a:p>
          <a:p>
            <a:pPr marL="0" indent="0">
              <a:buNone/>
            </a:pPr>
            <a:r>
              <a:rPr lang="en-US" sz="3000" dirty="0" err="1">
                <a:solidFill>
                  <a:srgbClr val="3A4E62"/>
                </a:solidFill>
              </a:rPr>
              <a:t>ChadGreen</a:t>
            </a:r>
            <a:r>
              <a:rPr lang="en-US" sz="3000" dirty="0">
                <a:solidFill>
                  <a:srgbClr val="3A4E62"/>
                </a:solidFill>
              </a:rPr>
              <a:t> &amp; TaleLearnCode</a:t>
            </a:r>
          </a:p>
          <a:p>
            <a:pPr marL="0" indent="0">
              <a:buNone/>
            </a:pPr>
            <a:r>
              <a:rPr lang="en-US" sz="3000" dirty="0" err="1">
                <a:solidFill>
                  <a:srgbClr val="3A4E62"/>
                </a:solidFill>
              </a:rPr>
              <a:t>ChadwickEGreen</a:t>
            </a:r>
            <a:endParaRPr lang="en-US" sz="3000" dirty="0">
              <a:solidFill>
                <a:srgbClr val="3A4E62"/>
              </a:solidFill>
            </a:endParaRPr>
          </a:p>
        </p:txBody>
      </p:sp>
      <p:pic>
        <p:nvPicPr>
          <p:cNvPr id="5" name="Picture 4">
            <a:extLst>
              <a:ext uri="{FF2B5EF4-FFF2-40B4-BE49-F238E27FC236}">
                <a16:creationId xmlns:a16="http://schemas.microsoft.com/office/drawing/2014/main" id="{38A46DE2-FD20-1B66-64C3-E3A60B5A4415}"/>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4000" y="1217845"/>
            <a:ext cx="367484" cy="337862"/>
          </a:xfrm>
          <a:prstGeom prst="rect">
            <a:avLst/>
          </a:prstGeom>
        </p:spPr>
      </p:pic>
      <p:pic>
        <p:nvPicPr>
          <p:cNvPr id="6" name="Picture 5">
            <a:extLst>
              <a:ext uri="{FF2B5EF4-FFF2-40B4-BE49-F238E27FC236}">
                <a16:creationId xmlns:a16="http://schemas.microsoft.com/office/drawing/2014/main" id="{B9AD918F-E026-958D-7447-06CDB1B2E0A3}"/>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0927" y="1732400"/>
            <a:ext cx="360557" cy="360557"/>
          </a:xfrm>
          <a:prstGeom prst="rect">
            <a:avLst/>
          </a:prstGeom>
        </p:spPr>
      </p:pic>
      <p:pic>
        <p:nvPicPr>
          <p:cNvPr id="7" name="Picture 6">
            <a:extLst>
              <a:ext uri="{FF2B5EF4-FFF2-40B4-BE49-F238E27FC236}">
                <a16:creationId xmlns:a16="http://schemas.microsoft.com/office/drawing/2014/main" id="{10FBBB0B-208D-9BBD-2A64-35E9AB1C8BC1}"/>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0927" y="2164607"/>
            <a:ext cx="367484" cy="367484"/>
          </a:xfrm>
          <a:prstGeom prst="rect">
            <a:avLst/>
          </a:prstGeom>
          <a:ln>
            <a:noFill/>
          </a:ln>
        </p:spPr>
      </p:pic>
      <p:pic>
        <p:nvPicPr>
          <p:cNvPr id="8" name="Picture 7">
            <a:extLst>
              <a:ext uri="{FF2B5EF4-FFF2-40B4-BE49-F238E27FC236}">
                <a16:creationId xmlns:a16="http://schemas.microsoft.com/office/drawing/2014/main" id="{3554A7EC-4654-2986-BD2B-14D62E2D1E69}"/>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0927" y="2701857"/>
            <a:ext cx="360557" cy="360557"/>
          </a:xfrm>
          <a:prstGeom prst="rect">
            <a:avLst/>
          </a:prstGeom>
        </p:spPr>
      </p:pic>
      <p:pic>
        <p:nvPicPr>
          <p:cNvPr id="9" name="Picture 8">
            <a:extLst>
              <a:ext uri="{FF2B5EF4-FFF2-40B4-BE49-F238E27FC236}">
                <a16:creationId xmlns:a16="http://schemas.microsoft.com/office/drawing/2014/main" id="{182BA57D-A613-FE06-CFC5-865B8FDF63D7}"/>
              </a:ext>
            </a:extLst>
          </p:cNvPr>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70622" y="3180448"/>
            <a:ext cx="334241" cy="334241"/>
          </a:xfrm>
          <a:prstGeom prst="rect">
            <a:avLst/>
          </a:prstGeom>
        </p:spPr>
      </p:pic>
      <p:pic>
        <p:nvPicPr>
          <p:cNvPr id="10" name="Picture 9">
            <a:extLst>
              <a:ext uri="{FF2B5EF4-FFF2-40B4-BE49-F238E27FC236}">
                <a16:creationId xmlns:a16="http://schemas.microsoft.com/office/drawing/2014/main" id="{00DD47E3-DC3B-938D-73E0-6086540E33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0621" y="3868344"/>
            <a:ext cx="1716790" cy="692660"/>
          </a:xfrm>
          <a:prstGeom prst="rect">
            <a:avLst/>
          </a:prstGeom>
        </p:spPr>
      </p:pic>
      <p:pic>
        <p:nvPicPr>
          <p:cNvPr id="11" name="Picture 10">
            <a:extLst>
              <a:ext uri="{FF2B5EF4-FFF2-40B4-BE49-F238E27FC236}">
                <a16:creationId xmlns:a16="http://schemas.microsoft.com/office/drawing/2014/main" id="{248F945B-6F47-8185-475C-4ED7EFDB95A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19600" y="3188524"/>
            <a:ext cx="1428750" cy="1428750"/>
          </a:xfrm>
          <a:prstGeom prst="rect">
            <a:avLst/>
          </a:prstGeom>
        </p:spPr>
      </p:pic>
    </p:spTree>
    <p:extLst>
      <p:ext uri="{BB962C8B-B14F-4D97-AF65-F5344CB8AC3E}">
        <p14:creationId xmlns:p14="http://schemas.microsoft.com/office/powerpoint/2010/main" val="625712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999DF-719C-056A-247A-2DDE31F600A5}"/>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0CA72E8D-945C-4872-C609-B06D7A213914}"/>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790" b="7790"/>
          <a:stretch/>
        </p:blipFill>
        <p:spPr>
          <a:xfrm>
            <a:off x="1792288" y="459581"/>
            <a:ext cx="5486400" cy="3086100"/>
          </a:xfrm>
        </p:spPr>
      </p:pic>
      <p:sp>
        <p:nvSpPr>
          <p:cNvPr id="4" name="Text Placeholder 3">
            <a:extLst>
              <a:ext uri="{FF2B5EF4-FFF2-40B4-BE49-F238E27FC236}">
                <a16:creationId xmlns:a16="http://schemas.microsoft.com/office/drawing/2014/main" id="{979C5152-57D5-2358-E23B-8B29C3B9AACF}"/>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3804028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165DB-8FDC-3434-42DC-8B56B5433428}"/>
              </a:ext>
            </a:extLst>
          </p:cNvPr>
          <p:cNvSpPr>
            <a:spLocks noGrp="1"/>
          </p:cNvSpPr>
          <p:nvPr>
            <p:ph type="title"/>
          </p:nvPr>
        </p:nvSpPr>
        <p:spPr/>
        <p:txBody>
          <a:bodyPr/>
          <a:lstStyle/>
          <a:p>
            <a:r>
              <a:rPr lang="en-US" dirty="0"/>
              <a:t>What is Technical Debt?</a:t>
            </a:r>
          </a:p>
        </p:txBody>
      </p:sp>
      <p:pic>
        <p:nvPicPr>
          <p:cNvPr id="6" name="Picture Placeholder 5" descr="A person writing on a whiteboard&#10;&#10;Description automatically generated with low confidence">
            <a:extLst>
              <a:ext uri="{FF2B5EF4-FFF2-40B4-BE49-F238E27FC236}">
                <a16:creationId xmlns:a16="http://schemas.microsoft.com/office/drawing/2014/main" id="{EB14046E-3202-92BD-08A0-F2182D0EEB5E}"/>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834" b="7834"/>
          <a:stretch>
            <a:fillRect/>
          </a:stretch>
        </p:blipFill>
        <p:spPr/>
      </p:pic>
      <p:sp>
        <p:nvSpPr>
          <p:cNvPr id="4" name="Text Placeholder 3">
            <a:extLst>
              <a:ext uri="{FF2B5EF4-FFF2-40B4-BE49-F238E27FC236}">
                <a16:creationId xmlns:a16="http://schemas.microsoft.com/office/drawing/2014/main" id="{D5CD8A76-7F49-8270-DA6B-C7AA399A3BE2}"/>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1066447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A9D3-A86B-2A17-9EE7-9A353D0EA0C9}"/>
              </a:ext>
            </a:extLst>
          </p:cNvPr>
          <p:cNvSpPr>
            <a:spLocks noGrp="1"/>
          </p:cNvSpPr>
          <p:nvPr>
            <p:ph type="title"/>
          </p:nvPr>
        </p:nvSpPr>
        <p:spPr/>
        <p:txBody>
          <a:bodyPr/>
          <a:lstStyle/>
          <a:p>
            <a:r>
              <a:rPr lang="en-US" dirty="0"/>
              <a:t>What is Technical Debt?</a:t>
            </a:r>
          </a:p>
        </p:txBody>
      </p:sp>
      <p:pic>
        <p:nvPicPr>
          <p:cNvPr id="6" name="Content Placeholder 5" descr="A picture containing person, grass, outdoor, person&#10;&#10;Description automatically generated">
            <a:extLst>
              <a:ext uri="{FF2B5EF4-FFF2-40B4-BE49-F238E27FC236}">
                <a16:creationId xmlns:a16="http://schemas.microsoft.com/office/drawing/2014/main" id="{DDF6E3E7-A497-62E7-1AAB-18B72733A9F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80205" y="309721"/>
            <a:ext cx="3901440" cy="4179570"/>
          </a:xfrm>
        </p:spPr>
      </p:pic>
      <p:sp>
        <p:nvSpPr>
          <p:cNvPr id="4" name="Text Placeholder 3">
            <a:extLst>
              <a:ext uri="{FF2B5EF4-FFF2-40B4-BE49-F238E27FC236}">
                <a16:creationId xmlns:a16="http://schemas.microsoft.com/office/drawing/2014/main" id="{D674B736-9B9D-FDB7-3AEB-CA6070931FFE}"/>
              </a:ext>
            </a:extLst>
          </p:cNvPr>
          <p:cNvSpPr>
            <a:spLocks noGrp="1"/>
          </p:cNvSpPr>
          <p:nvPr>
            <p:ph type="body" sz="half" idx="2"/>
          </p:nvPr>
        </p:nvSpPr>
        <p:spPr/>
        <p:txBody>
          <a:bodyPr>
            <a:normAutofit/>
          </a:bodyPr>
          <a:lstStyle/>
          <a:p>
            <a:r>
              <a:rPr lang="en-US" sz="1200" dirty="0"/>
              <a:t>First described by Ward Cunningham in 1992</a:t>
            </a:r>
          </a:p>
        </p:txBody>
      </p:sp>
    </p:spTree>
    <p:extLst>
      <p:ext uri="{BB962C8B-B14F-4D97-AF65-F5344CB8AC3E}">
        <p14:creationId xmlns:p14="http://schemas.microsoft.com/office/powerpoint/2010/main" val="179631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A9D3-A86B-2A17-9EE7-9A353D0EA0C9}"/>
              </a:ext>
            </a:extLst>
          </p:cNvPr>
          <p:cNvSpPr>
            <a:spLocks noGrp="1"/>
          </p:cNvSpPr>
          <p:nvPr>
            <p:ph type="title"/>
          </p:nvPr>
        </p:nvSpPr>
        <p:spPr/>
        <p:txBody>
          <a:bodyPr/>
          <a:lstStyle/>
          <a:p>
            <a:r>
              <a:rPr lang="en-US" dirty="0"/>
              <a:t>What is Technical Debt?</a:t>
            </a:r>
          </a:p>
        </p:txBody>
      </p:sp>
      <p:pic>
        <p:nvPicPr>
          <p:cNvPr id="6" name="Content Placeholder 5" descr="A picture containing person, grass, outdoor, person&#10;&#10;Description automatically generated">
            <a:extLst>
              <a:ext uri="{FF2B5EF4-FFF2-40B4-BE49-F238E27FC236}">
                <a16:creationId xmlns:a16="http://schemas.microsoft.com/office/drawing/2014/main" id="{DDF6E3E7-A497-62E7-1AAB-18B72733A9F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80205" y="309721"/>
            <a:ext cx="3901440" cy="4179570"/>
          </a:xfrm>
        </p:spPr>
      </p:pic>
      <p:sp>
        <p:nvSpPr>
          <p:cNvPr id="4" name="Text Placeholder 3">
            <a:extLst>
              <a:ext uri="{FF2B5EF4-FFF2-40B4-BE49-F238E27FC236}">
                <a16:creationId xmlns:a16="http://schemas.microsoft.com/office/drawing/2014/main" id="{D674B736-9B9D-FDB7-3AEB-CA6070931FFE}"/>
              </a:ext>
            </a:extLst>
          </p:cNvPr>
          <p:cNvSpPr>
            <a:spLocks noGrp="1"/>
          </p:cNvSpPr>
          <p:nvPr>
            <p:ph type="body" sz="half" idx="2"/>
          </p:nvPr>
        </p:nvSpPr>
        <p:spPr/>
        <p:txBody>
          <a:bodyPr>
            <a:normAutofit/>
          </a:bodyPr>
          <a:lstStyle/>
          <a:p>
            <a:r>
              <a:rPr lang="en-US" sz="1200" dirty="0"/>
              <a:t>First described by Ward Cunningham in 1992</a:t>
            </a:r>
          </a:p>
        </p:txBody>
      </p:sp>
      <p:sp>
        <p:nvSpPr>
          <p:cNvPr id="5" name="TextBox 4">
            <a:extLst>
              <a:ext uri="{FF2B5EF4-FFF2-40B4-BE49-F238E27FC236}">
                <a16:creationId xmlns:a16="http://schemas.microsoft.com/office/drawing/2014/main" id="{7F29860B-4BA4-160D-12E2-063124850D2C}"/>
              </a:ext>
            </a:extLst>
          </p:cNvPr>
          <p:cNvSpPr txBox="1"/>
          <p:nvPr/>
        </p:nvSpPr>
        <p:spPr>
          <a:xfrm>
            <a:off x="0" y="1621366"/>
            <a:ext cx="4180205" cy="1754326"/>
          </a:xfrm>
          <a:prstGeom prst="rect">
            <a:avLst/>
          </a:prstGeom>
          <a:noFill/>
        </p:spPr>
        <p:txBody>
          <a:bodyPr wrap="square" rtlCol="0">
            <a:spAutoFit/>
          </a:bodyPr>
          <a:lstStyle/>
          <a:p>
            <a:pPr algn="ctr"/>
            <a:r>
              <a:rPr lang="en-US" sz="3600" dirty="0">
                <a:solidFill>
                  <a:srgbClr val="00B050"/>
                </a:solidFill>
              </a:rPr>
              <a:t>The danger occurs when the debt is not repaid</a:t>
            </a:r>
          </a:p>
        </p:txBody>
      </p:sp>
    </p:spTree>
    <p:extLst>
      <p:ext uri="{BB962C8B-B14F-4D97-AF65-F5344CB8AC3E}">
        <p14:creationId xmlns:p14="http://schemas.microsoft.com/office/powerpoint/2010/main" val="1961977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A9D3-A86B-2A17-9EE7-9A353D0EA0C9}"/>
              </a:ext>
            </a:extLst>
          </p:cNvPr>
          <p:cNvSpPr>
            <a:spLocks noGrp="1"/>
          </p:cNvSpPr>
          <p:nvPr>
            <p:ph type="title"/>
          </p:nvPr>
        </p:nvSpPr>
        <p:spPr/>
        <p:txBody>
          <a:bodyPr/>
          <a:lstStyle/>
          <a:p>
            <a:r>
              <a:rPr lang="en-US" dirty="0"/>
              <a:t>What is Technical Debt?</a:t>
            </a:r>
          </a:p>
        </p:txBody>
      </p:sp>
      <p:pic>
        <p:nvPicPr>
          <p:cNvPr id="6" name="Content Placeholder 5" descr="A picture containing person, grass, outdoor, person&#10;&#10;Description automatically generated">
            <a:extLst>
              <a:ext uri="{FF2B5EF4-FFF2-40B4-BE49-F238E27FC236}">
                <a16:creationId xmlns:a16="http://schemas.microsoft.com/office/drawing/2014/main" id="{DDF6E3E7-A497-62E7-1AAB-18B72733A9F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80205" y="309721"/>
            <a:ext cx="3901440" cy="4179570"/>
          </a:xfrm>
        </p:spPr>
      </p:pic>
      <p:sp>
        <p:nvSpPr>
          <p:cNvPr id="4" name="Text Placeholder 3">
            <a:extLst>
              <a:ext uri="{FF2B5EF4-FFF2-40B4-BE49-F238E27FC236}">
                <a16:creationId xmlns:a16="http://schemas.microsoft.com/office/drawing/2014/main" id="{D674B736-9B9D-FDB7-3AEB-CA6070931FFE}"/>
              </a:ext>
            </a:extLst>
          </p:cNvPr>
          <p:cNvSpPr>
            <a:spLocks noGrp="1"/>
          </p:cNvSpPr>
          <p:nvPr>
            <p:ph type="body" sz="half" idx="2"/>
          </p:nvPr>
        </p:nvSpPr>
        <p:spPr/>
        <p:txBody>
          <a:bodyPr>
            <a:normAutofit/>
          </a:bodyPr>
          <a:lstStyle/>
          <a:p>
            <a:r>
              <a:rPr lang="en-US" sz="1200" dirty="0"/>
              <a:t>First described by Ward Cunningham in 1992</a:t>
            </a:r>
          </a:p>
        </p:txBody>
      </p:sp>
      <p:sp>
        <p:nvSpPr>
          <p:cNvPr id="5" name="TextBox 4">
            <a:extLst>
              <a:ext uri="{FF2B5EF4-FFF2-40B4-BE49-F238E27FC236}">
                <a16:creationId xmlns:a16="http://schemas.microsoft.com/office/drawing/2014/main" id="{C3F639A6-07E5-FE79-1D46-B3F9AB652DD6}"/>
              </a:ext>
            </a:extLst>
          </p:cNvPr>
          <p:cNvSpPr txBox="1"/>
          <p:nvPr/>
        </p:nvSpPr>
        <p:spPr>
          <a:xfrm>
            <a:off x="0" y="1621366"/>
            <a:ext cx="4180205" cy="2308324"/>
          </a:xfrm>
          <a:prstGeom prst="rect">
            <a:avLst/>
          </a:prstGeom>
          <a:noFill/>
        </p:spPr>
        <p:txBody>
          <a:bodyPr wrap="square" rtlCol="0">
            <a:spAutoFit/>
          </a:bodyPr>
          <a:lstStyle/>
          <a:p>
            <a:pPr algn="ctr"/>
            <a:r>
              <a:rPr lang="en-US" sz="3600" dirty="0">
                <a:solidFill>
                  <a:srgbClr val="00B050"/>
                </a:solidFill>
              </a:rPr>
              <a:t>Every minute spent on not-quite-right code counts as interest on that debt.</a:t>
            </a:r>
          </a:p>
        </p:txBody>
      </p:sp>
    </p:spTree>
    <p:extLst>
      <p:ext uri="{BB962C8B-B14F-4D97-AF65-F5344CB8AC3E}">
        <p14:creationId xmlns:p14="http://schemas.microsoft.com/office/powerpoint/2010/main" val="2790852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A9D3-A86B-2A17-9EE7-9A353D0EA0C9}"/>
              </a:ext>
            </a:extLst>
          </p:cNvPr>
          <p:cNvSpPr>
            <a:spLocks noGrp="1"/>
          </p:cNvSpPr>
          <p:nvPr>
            <p:ph type="title"/>
          </p:nvPr>
        </p:nvSpPr>
        <p:spPr/>
        <p:txBody>
          <a:bodyPr/>
          <a:lstStyle/>
          <a:p>
            <a:r>
              <a:rPr lang="en-US" dirty="0"/>
              <a:t>What is Technical Debt?</a:t>
            </a:r>
          </a:p>
        </p:txBody>
      </p:sp>
      <p:pic>
        <p:nvPicPr>
          <p:cNvPr id="6" name="Content Placeholder 5" descr="A picture containing person, grass, outdoor, person&#10;&#10;Description automatically generated">
            <a:extLst>
              <a:ext uri="{FF2B5EF4-FFF2-40B4-BE49-F238E27FC236}">
                <a16:creationId xmlns:a16="http://schemas.microsoft.com/office/drawing/2014/main" id="{DDF6E3E7-A497-62E7-1AAB-18B72733A9F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80205" y="309721"/>
            <a:ext cx="3901440" cy="4179570"/>
          </a:xfrm>
        </p:spPr>
      </p:pic>
      <p:sp>
        <p:nvSpPr>
          <p:cNvPr id="4" name="Text Placeholder 3">
            <a:extLst>
              <a:ext uri="{FF2B5EF4-FFF2-40B4-BE49-F238E27FC236}">
                <a16:creationId xmlns:a16="http://schemas.microsoft.com/office/drawing/2014/main" id="{D674B736-9B9D-FDB7-3AEB-CA6070931FFE}"/>
              </a:ext>
            </a:extLst>
          </p:cNvPr>
          <p:cNvSpPr>
            <a:spLocks noGrp="1"/>
          </p:cNvSpPr>
          <p:nvPr>
            <p:ph type="body" sz="half" idx="2"/>
          </p:nvPr>
        </p:nvSpPr>
        <p:spPr/>
        <p:txBody>
          <a:bodyPr>
            <a:normAutofit/>
          </a:bodyPr>
          <a:lstStyle/>
          <a:p>
            <a:r>
              <a:rPr lang="en-US" sz="1200" dirty="0"/>
              <a:t>First described by Ward Cunningham in 1992</a:t>
            </a:r>
          </a:p>
        </p:txBody>
      </p:sp>
      <p:sp>
        <p:nvSpPr>
          <p:cNvPr id="3" name="TextBox 2">
            <a:extLst>
              <a:ext uri="{FF2B5EF4-FFF2-40B4-BE49-F238E27FC236}">
                <a16:creationId xmlns:a16="http://schemas.microsoft.com/office/drawing/2014/main" id="{3B3302E2-05CE-235B-F92A-103046275B38}"/>
              </a:ext>
            </a:extLst>
          </p:cNvPr>
          <p:cNvSpPr txBox="1"/>
          <p:nvPr/>
        </p:nvSpPr>
        <p:spPr>
          <a:xfrm>
            <a:off x="0" y="1621366"/>
            <a:ext cx="4180205" cy="2862322"/>
          </a:xfrm>
          <a:prstGeom prst="rect">
            <a:avLst/>
          </a:prstGeom>
          <a:noFill/>
        </p:spPr>
        <p:txBody>
          <a:bodyPr wrap="square" rtlCol="0">
            <a:spAutoFit/>
          </a:bodyPr>
          <a:lstStyle/>
          <a:p>
            <a:pPr algn="ctr"/>
            <a:r>
              <a:rPr lang="en-US" sz="3600" dirty="0">
                <a:solidFill>
                  <a:srgbClr val="00B050"/>
                </a:solidFill>
              </a:rPr>
              <a:t>…brought to a stand-still under the debt load of an unconsolidated implementation</a:t>
            </a:r>
          </a:p>
        </p:txBody>
      </p:sp>
    </p:spTree>
    <p:extLst>
      <p:ext uri="{BB962C8B-B14F-4D97-AF65-F5344CB8AC3E}">
        <p14:creationId xmlns:p14="http://schemas.microsoft.com/office/powerpoint/2010/main" val="1389051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Session Survey</a:t>
            </a:r>
          </a:p>
        </p:txBody>
      </p:sp>
      <p:sp>
        <p:nvSpPr>
          <p:cNvPr id="3" name="Content Placeholder 2"/>
          <p:cNvSpPr>
            <a:spLocks noGrp="1"/>
          </p:cNvSpPr>
          <p:nvPr>
            <p:ph idx="1"/>
          </p:nvPr>
        </p:nvSpPr>
        <p:spPr>
          <a:xfrm>
            <a:off x="464695" y="1063625"/>
            <a:ext cx="8229600" cy="3394075"/>
          </a:xfrm>
        </p:spPr>
        <p:txBody>
          <a:bodyPr>
            <a:normAutofit fontScale="85000" lnSpcReduction="20000"/>
          </a:bodyPr>
          <a:lstStyle/>
          <a:p>
            <a:r>
              <a:rPr lang="en-US" dirty="0"/>
              <a:t>Your feedback is very important to us</a:t>
            </a:r>
          </a:p>
          <a:p>
            <a:r>
              <a:rPr lang="en-US" dirty="0"/>
              <a:t>Please take a moment to complete the session survey found in the mobile app</a:t>
            </a:r>
          </a:p>
          <a:p>
            <a:r>
              <a:rPr lang="en-US" dirty="0"/>
              <a:t>Use the QR code or search for “Converge360 Events” in your app store</a:t>
            </a:r>
          </a:p>
          <a:p>
            <a:r>
              <a:rPr lang="en-US" dirty="0"/>
              <a:t>Find this session on the Agenda tab</a:t>
            </a:r>
          </a:p>
          <a:p>
            <a:r>
              <a:rPr lang="en-US" dirty="0"/>
              <a:t>Click “Session Evaluation”</a:t>
            </a:r>
          </a:p>
          <a:p>
            <a:r>
              <a:rPr lang="en-US" dirty="0"/>
              <a:t>Thank you!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8400" y="2876550"/>
            <a:ext cx="1428750" cy="1428750"/>
          </a:xfrm>
          <a:prstGeom prst="rect">
            <a:avLst/>
          </a:prstGeom>
        </p:spPr>
      </p:pic>
    </p:spTree>
    <p:extLst>
      <p:ext uri="{BB962C8B-B14F-4D97-AF65-F5344CB8AC3E}">
        <p14:creationId xmlns:p14="http://schemas.microsoft.com/office/powerpoint/2010/main" val="1575677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EF72-6A95-6E9C-FDB5-6849239C95AE}"/>
              </a:ext>
            </a:extLst>
          </p:cNvPr>
          <p:cNvSpPr>
            <a:spLocks noGrp="1"/>
          </p:cNvSpPr>
          <p:nvPr>
            <p:ph type="title"/>
          </p:nvPr>
        </p:nvSpPr>
        <p:spPr/>
        <p:txBody>
          <a:bodyPr/>
          <a:lstStyle/>
          <a:p>
            <a:r>
              <a:rPr lang="en-US" dirty="0"/>
              <a:t>What is Technical Debt?</a:t>
            </a:r>
          </a:p>
        </p:txBody>
      </p:sp>
      <p:pic>
        <p:nvPicPr>
          <p:cNvPr id="6" name="Content Placeholder 5" descr="A person with a beard&#10;&#10;Description automatically generated with low confidence">
            <a:extLst>
              <a:ext uri="{FF2B5EF4-FFF2-40B4-BE49-F238E27FC236}">
                <a16:creationId xmlns:a16="http://schemas.microsoft.com/office/drawing/2014/main" id="{67A491D4-6900-B6BC-372F-68421358C65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4618" y="204788"/>
            <a:ext cx="3292613" cy="4389437"/>
          </a:xfrm>
        </p:spPr>
      </p:pic>
      <p:sp>
        <p:nvSpPr>
          <p:cNvPr id="4" name="Text Placeholder 3">
            <a:extLst>
              <a:ext uri="{FF2B5EF4-FFF2-40B4-BE49-F238E27FC236}">
                <a16:creationId xmlns:a16="http://schemas.microsoft.com/office/drawing/2014/main" id="{49B455A3-D98A-FA96-227F-7CE6FB866283}"/>
              </a:ext>
            </a:extLst>
          </p:cNvPr>
          <p:cNvSpPr>
            <a:spLocks noGrp="1"/>
          </p:cNvSpPr>
          <p:nvPr>
            <p:ph type="body" sz="half" idx="2"/>
          </p:nvPr>
        </p:nvSpPr>
        <p:spPr/>
        <p:txBody>
          <a:bodyPr/>
          <a:lstStyle/>
          <a:p>
            <a:r>
              <a:rPr lang="en-US" dirty="0"/>
              <a:t>Common definition comes from Martin Fowler</a:t>
            </a:r>
          </a:p>
        </p:txBody>
      </p:sp>
    </p:spTree>
    <p:extLst>
      <p:ext uri="{BB962C8B-B14F-4D97-AF65-F5344CB8AC3E}">
        <p14:creationId xmlns:p14="http://schemas.microsoft.com/office/powerpoint/2010/main" val="4127626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EF72-6A95-6E9C-FDB5-6849239C95AE}"/>
              </a:ext>
            </a:extLst>
          </p:cNvPr>
          <p:cNvSpPr>
            <a:spLocks noGrp="1"/>
          </p:cNvSpPr>
          <p:nvPr>
            <p:ph type="title"/>
          </p:nvPr>
        </p:nvSpPr>
        <p:spPr/>
        <p:txBody>
          <a:bodyPr/>
          <a:lstStyle/>
          <a:p>
            <a:r>
              <a:rPr lang="en-US" dirty="0"/>
              <a:t>What is Technical Debt?</a:t>
            </a:r>
          </a:p>
        </p:txBody>
      </p:sp>
      <p:pic>
        <p:nvPicPr>
          <p:cNvPr id="6" name="Content Placeholder 5" descr="A person with a beard&#10;&#10;Description automatically generated with low confidence">
            <a:extLst>
              <a:ext uri="{FF2B5EF4-FFF2-40B4-BE49-F238E27FC236}">
                <a16:creationId xmlns:a16="http://schemas.microsoft.com/office/drawing/2014/main" id="{67A491D4-6900-B6BC-372F-68421358C65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4618" y="204788"/>
            <a:ext cx="3292613" cy="4389437"/>
          </a:xfrm>
        </p:spPr>
      </p:pic>
      <p:sp>
        <p:nvSpPr>
          <p:cNvPr id="4" name="Text Placeholder 3">
            <a:extLst>
              <a:ext uri="{FF2B5EF4-FFF2-40B4-BE49-F238E27FC236}">
                <a16:creationId xmlns:a16="http://schemas.microsoft.com/office/drawing/2014/main" id="{49B455A3-D98A-FA96-227F-7CE6FB866283}"/>
              </a:ext>
            </a:extLst>
          </p:cNvPr>
          <p:cNvSpPr>
            <a:spLocks noGrp="1"/>
          </p:cNvSpPr>
          <p:nvPr>
            <p:ph type="body" sz="half" idx="2"/>
          </p:nvPr>
        </p:nvSpPr>
        <p:spPr/>
        <p:txBody>
          <a:bodyPr/>
          <a:lstStyle/>
          <a:p>
            <a:r>
              <a:rPr lang="en-US" dirty="0"/>
              <a:t>Common definition comes from Martin Fowler</a:t>
            </a:r>
          </a:p>
        </p:txBody>
      </p:sp>
      <p:sp>
        <p:nvSpPr>
          <p:cNvPr id="3" name="TextBox 2">
            <a:extLst>
              <a:ext uri="{FF2B5EF4-FFF2-40B4-BE49-F238E27FC236}">
                <a16:creationId xmlns:a16="http://schemas.microsoft.com/office/drawing/2014/main" id="{1249F663-1291-392B-EAE2-FC648FADC499}"/>
              </a:ext>
            </a:extLst>
          </p:cNvPr>
          <p:cNvSpPr txBox="1"/>
          <p:nvPr/>
        </p:nvSpPr>
        <p:spPr>
          <a:xfrm>
            <a:off x="0" y="1621366"/>
            <a:ext cx="4180205" cy="646331"/>
          </a:xfrm>
          <a:prstGeom prst="rect">
            <a:avLst/>
          </a:prstGeom>
          <a:noFill/>
        </p:spPr>
        <p:txBody>
          <a:bodyPr wrap="square" rtlCol="0">
            <a:spAutoFit/>
          </a:bodyPr>
          <a:lstStyle/>
          <a:p>
            <a:pPr algn="ctr"/>
            <a:r>
              <a:rPr lang="en-US" sz="3600" dirty="0">
                <a:solidFill>
                  <a:srgbClr val="00B050"/>
                </a:solidFill>
              </a:rPr>
              <a:t>quick and dirty way</a:t>
            </a:r>
          </a:p>
        </p:txBody>
      </p:sp>
    </p:spTree>
    <p:extLst>
      <p:ext uri="{BB962C8B-B14F-4D97-AF65-F5344CB8AC3E}">
        <p14:creationId xmlns:p14="http://schemas.microsoft.com/office/powerpoint/2010/main" val="1090163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EF72-6A95-6E9C-FDB5-6849239C95AE}"/>
              </a:ext>
            </a:extLst>
          </p:cNvPr>
          <p:cNvSpPr>
            <a:spLocks noGrp="1"/>
          </p:cNvSpPr>
          <p:nvPr>
            <p:ph type="title"/>
          </p:nvPr>
        </p:nvSpPr>
        <p:spPr/>
        <p:txBody>
          <a:bodyPr/>
          <a:lstStyle/>
          <a:p>
            <a:r>
              <a:rPr lang="en-US" dirty="0"/>
              <a:t>What is Technical Debt?</a:t>
            </a:r>
          </a:p>
        </p:txBody>
      </p:sp>
      <p:pic>
        <p:nvPicPr>
          <p:cNvPr id="6" name="Content Placeholder 5" descr="A person with a beard&#10;&#10;Description automatically generated with low confidence">
            <a:extLst>
              <a:ext uri="{FF2B5EF4-FFF2-40B4-BE49-F238E27FC236}">
                <a16:creationId xmlns:a16="http://schemas.microsoft.com/office/drawing/2014/main" id="{67A491D4-6900-B6BC-372F-68421358C65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4618" y="204788"/>
            <a:ext cx="3292613" cy="4389437"/>
          </a:xfrm>
        </p:spPr>
      </p:pic>
      <p:sp>
        <p:nvSpPr>
          <p:cNvPr id="4" name="Text Placeholder 3">
            <a:extLst>
              <a:ext uri="{FF2B5EF4-FFF2-40B4-BE49-F238E27FC236}">
                <a16:creationId xmlns:a16="http://schemas.microsoft.com/office/drawing/2014/main" id="{49B455A3-D98A-FA96-227F-7CE6FB866283}"/>
              </a:ext>
            </a:extLst>
          </p:cNvPr>
          <p:cNvSpPr>
            <a:spLocks noGrp="1"/>
          </p:cNvSpPr>
          <p:nvPr>
            <p:ph type="body" sz="half" idx="2"/>
          </p:nvPr>
        </p:nvSpPr>
        <p:spPr/>
        <p:txBody>
          <a:bodyPr/>
          <a:lstStyle/>
          <a:p>
            <a:r>
              <a:rPr lang="en-US" dirty="0"/>
              <a:t>Common definition comes from Martin Fowler</a:t>
            </a:r>
          </a:p>
        </p:txBody>
      </p:sp>
      <p:sp>
        <p:nvSpPr>
          <p:cNvPr id="3" name="TextBox 2">
            <a:extLst>
              <a:ext uri="{FF2B5EF4-FFF2-40B4-BE49-F238E27FC236}">
                <a16:creationId xmlns:a16="http://schemas.microsoft.com/office/drawing/2014/main" id="{1249F663-1291-392B-EAE2-FC648FADC499}"/>
              </a:ext>
            </a:extLst>
          </p:cNvPr>
          <p:cNvSpPr txBox="1"/>
          <p:nvPr/>
        </p:nvSpPr>
        <p:spPr>
          <a:xfrm>
            <a:off x="0" y="1621366"/>
            <a:ext cx="4180205" cy="1200329"/>
          </a:xfrm>
          <a:prstGeom prst="rect">
            <a:avLst/>
          </a:prstGeom>
          <a:noFill/>
        </p:spPr>
        <p:txBody>
          <a:bodyPr wrap="square" rtlCol="0">
            <a:spAutoFit/>
          </a:bodyPr>
          <a:lstStyle/>
          <a:p>
            <a:pPr algn="ctr"/>
            <a:r>
              <a:rPr lang="en-US" sz="3600" dirty="0">
                <a:solidFill>
                  <a:srgbClr val="00B050"/>
                </a:solidFill>
              </a:rPr>
              <a:t>incurs interest payments</a:t>
            </a:r>
          </a:p>
        </p:txBody>
      </p:sp>
    </p:spTree>
    <p:extLst>
      <p:ext uri="{BB962C8B-B14F-4D97-AF65-F5344CB8AC3E}">
        <p14:creationId xmlns:p14="http://schemas.microsoft.com/office/powerpoint/2010/main" val="2764504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EF72-6A95-6E9C-FDB5-6849239C95AE}"/>
              </a:ext>
            </a:extLst>
          </p:cNvPr>
          <p:cNvSpPr>
            <a:spLocks noGrp="1"/>
          </p:cNvSpPr>
          <p:nvPr>
            <p:ph type="title"/>
          </p:nvPr>
        </p:nvSpPr>
        <p:spPr/>
        <p:txBody>
          <a:bodyPr/>
          <a:lstStyle/>
          <a:p>
            <a:r>
              <a:rPr lang="en-US" dirty="0"/>
              <a:t>What is Technical Debt?</a:t>
            </a:r>
          </a:p>
        </p:txBody>
      </p:sp>
      <p:pic>
        <p:nvPicPr>
          <p:cNvPr id="6" name="Content Placeholder 5" descr="A person with a beard&#10;&#10;Description automatically generated with low confidence">
            <a:extLst>
              <a:ext uri="{FF2B5EF4-FFF2-40B4-BE49-F238E27FC236}">
                <a16:creationId xmlns:a16="http://schemas.microsoft.com/office/drawing/2014/main" id="{67A491D4-6900-B6BC-372F-68421358C65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4618" y="204788"/>
            <a:ext cx="3292613" cy="4389437"/>
          </a:xfrm>
        </p:spPr>
      </p:pic>
      <p:sp>
        <p:nvSpPr>
          <p:cNvPr id="4" name="Text Placeholder 3">
            <a:extLst>
              <a:ext uri="{FF2B5EF4-FFF2-40B4-BE49-F238E27FC236}">
                <a16:creationId xmlns:a16="http://schemas.microsoft.com/office/drawing/2014/main" id="{49B455A3-D98A-FA96-227F-7CE6FB866283}"/>
              </a:ext>
            </a:extLst>
          </p:cNvPr>
          <p:cNvSpPr>
            <a:spLocks noGrp="1"/>
          </p:cNvSpPr>
          <p:nvPr>
            <p:ph type="body" sz="half" idx="2"/>
          </p:nvPr>
        </p:nvSpPr>
        <p:spPr/>
        <p:txBody>
          <a:bodyPr/>
          <a:lstStyle/>
          <a:p>
            <a:r>
              <a:rPr lang="en-US" dirty="0"/>
              <a:t>Common definition comes from Martin Fowler</a:t>
            </a:r>
          </a:p>
        </p:txBody>
      </p:sp>
      <p:sp>
        <p:nvSpPr>
          <p:cNvPr id="3" name="TextBox 2">
            <a:extLst>
              <a:ext uri="{FF2B5EF4-FFF2-40B4-BE49-F238E27FC236}">
                <a16:creationId xmlns:a16="http://schemas.microsoft.com/office/drawing/2014/main" id="{1249F663-1291-392B-EAE2-FC648FADC499}"/>
              </a:ext>
            </a:extLst>
          </p:cNvPr>
          <p:cNvSpPr txBox="1"/>
          <p:nvPr/>
        </p:nvSpPr>
        <p:spPr>
          <a:xfrm>
            <a:off x="0" y="1621366"/>
            <a:ext cx="4180205" cy="1754326"/>
          </a:xfrm>
          <a:prstGeom prst="rect">
            <a:avLst/>
          </a:prstGeom>
          <a:noFill/>
        </p:spPr>
        <p:txBody>
          <a:bodyPr wrap="square" rtlCol="0">
            <a:spAutoFit/>
          </a:bodyPr>
          <a:lstStyle/>
          <a:p>
            <a:pPr algn="ctr"/>
            <a:r>
              <a:rPr lang="en-US" sz="3600" dirty="0">
                <a:solidFill>
                  <a:srgbClr val="00B050"/>
                </a:solidFill>
              </a:rPr>
              <a:t>extra effort that we have to do in future development</a:t>
            </a:r>
          </a:p>
        </p:txBody>
      </p:sp>
    </p:spTree>
    <p:extLst>
      <p:ext uri="{BB962C8B-B14F-4D97-AF65-F5344CB8AC3E}">
        <p14:creationId xmlns:p14="http://schemas.microsoft.com/office/powerpoint/2010/main" val="2494543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C2C53-2597-C8A2-7713-1195F6175563}"/>
              </a:ext>
            </a:extLst>
          </p:cNvPr>
          <p:cNvSpPr>
            <a:spLocks noGrp="1"/>
          </p:cNvSpPr>
          <p:nvPr>
            <p:ph type="title"/>
          </p:nvPr>
        </p:nvSpPr>
        <p:spPr/>
        <p:txBody>
          <a:bodyPr/>
          <a:lstStyle/>
          <a:p>
            <a:r>
              <a:rPr lang="en-US" dirty="0"/>
              <a:t>What is Technical Debt?</a:t>
            </a:r>
          </a:p>
        </p:txBody>
      </p:sp>
      <p:pic>
        <p:nvPicPr>
          <p:cNvPr id="6" name="Content Placeholder 5" descr="A picture containing black&#10;&#10;Description automatically generated">
            <a:extLst>
              <a:ext uri="{FF2B5EF4-FFF2-40B4-BE49-F238E27FC236}">
                <a16:creationId xmlns:a16="http://schemas.microsoft.com/office/drawing/2014/main" id="{A1F127B0-0490-2A4E-4588-F3D7A9A63C2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36206" y="204788"/>
            <a:ext cx="4389437" cy="4389437"/>
          </a:xfrm>
        </p:spPr>
      </p:pic>
      <p:sp>
        <p:nvSpPr>
          <p:cNvPr id="4" name="Text Placeholder 3">
            <a:extLst>
              <a:ext uri="{FF2B5EF4-FFF2-40B4-BE49-F238E27FC236}">
                <a16:creationId xmlns:a16="http://schemas.microsoft.com/office/drawing/2014/main" id="{70C08AE9-B6C9-C6A7-8880-4E3A013CB25B}"/>
              </a:ext>
            </a:extLst>
          </p:cNvPr>
          <p:cNvSpPr>
            <a:spLocks noGrp="1"/>
          </p:cNvSpPr>
          <p:nvPr>
            <p:ph type="body" sz="half" idx="2"/>
          </p:nvPr>
        </p:nvSpPr>
        <p:spPr/>
        <p:txBody>
          <a:bodyPr/>
          <a:lstStyle/>
          <a:p>
            <a:r>
              <a:rPr lang="en-US" dirty="0"/>
              <a:t>More academic definition</a:t>
            </a:r>
          </a:p>
        </p:txBody>
      </p:sp>
      <p:sp>
        <p:nvSpPr>
          <p:cNvPr id="8" name="TextBox 7">
            <a:extLst>
              <a:ext uri="{FF2B5EF4-FFF2-40B4-BE49-F238E27FC236}">
                <a16:creationId xmlns:a16="http://schemas.microsoft.com/office/drawing/2014/main" id="{36768F42-86C8-E836-17E0-22752C04715B}"/>
              </a:ext>
            </a:extLst>
          </p:cNvPr>
          <p:cNvSpPr txBox="1"/>
          <p:nvPr/>
        </p:nvSpPr>
        <p:spPr>
          <a:xfrm>
            <a:off x="0" y="1621366"/>
            <a:ext cx="4180205" cy="646331"/>
          </a:xfrm>
          <a:prstGeom prst="rect">
            <a:avLst/>
          </a:prstGeom>
          <a:noFill/>
        </p:spPr>
        <p:txBody>
          <a:bodyPr wrap="square" rtlCol="0">
            <a:spAutoFit/>
          </a:bodyPr>
          <a:lstStyle/>
          <a:p>
            <a:pPr algn="ctr"/>
            <a:r>
              <a:rPr lang="en-US" sz="3600" dirty="0">
                <a:solidFill>
                  <a:srgbClr val="00B050"/>
                </a:solidFill>
              </a:rPr>
              <a:t>implied cost</a:t>
            </a:r>
          </a:p>
        </p:txBody>
      </p:sp>
    </p:spTree>
    <p:extLst>
      <p:ext uri="{BB962C8B-B14F-4D97-AF65-F5344CB8AC3E}">
        <p14:creationId xmlns:p14="http://schemas.microsoft.com/office/powerpoint/2010/main" val="237662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C2C53-2597-C8A2-7713-1195F6175563}"/>
              </a:ext>
            </a:extLst>
          </p:cNvPr>
          <p:cNvSpPr>
            <a:spLocks noGrp="1"/>
          </p:cNvSpPr>
          <p:nvPr>
            <p:ph type="title"/>
          </p:nvPr>
        </p:nvSpPr>
        <p:spPr/>
        <p:txBody>
          <a:bodyPr/>
          <a:lstStyle/>
          <a:p>
            <a:r>
              <a:rPr lang="en-US" dirty="0"/>
              <a:t>What is Technical Debt?</a:t>
            </a:r>
          </a:p>
        </p:txBody>
      </p:sp>
      <p:pic>
        <p:nvPicPr>
          <p:cNvPr id="6" name="Content Placeholder 5" descr="A picture containing black&#10;&#10;Description automatically generated">
            <a:extLst>
              <a:ext uri="{FF2B5EF4-FFF2-40B4-BE49-F238E27FC236}">
                <a16:creationId xmlns:a16="http://schemas.microsoft.com/office/drawing/2014/main" id="{A1F127B0-0490-2A4E-4588-F3D7A9A63C2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36206" y="204788"/>
            <a:ext cx="4389437" cy="4389437"/>
          </a:xfrm>
        </p:spPr>
      </p:pic>
      <p:sp>
        <p:nvSpPr>
          <p:cNvPr id="4" name="Text Placeholder 3">
            <a:extLst>
              <a:ext uri="{FF2B5EF4-FFF2-40B4-BE49-F238E27FC236}">
                <a16:creationId xmlns:a16="http://schemas.microsoft.com/office/drawing/2014/main" id="{70C08AE9-B6C9-C6A7-8880-4E3A013CB25B}"/>
              </a:ext>
            </a:extLst>
          </p:cNvPr>
          <p:cNvSpPr>
            <a:spLocks noGrp="1"/>
          </p:cNvSpPr>
          <p:nvPr>
            <p:ph type="body" sz="half" idx="2"/>
          </p:nvPr>
        </p:nvSpPr>
        <p:spPr/>
        <p:txBody>
          <a:bodyPr/>
          <a:lstStyle/>
          <a:p>
            <a:r>
              <a:rPr lang="en-US" dirty="0"/>
              <a:t>More academic definition</a:t>
            </a:r>
          </a:p>
        </p:txBody>
      </p:sp>
      <p:sp>
        <p:nvSpPr>
          <p:cNvPr id="8" name="TextBox 7">
            <a:extLst>
              <a:ext uri="{FF2B5EF4-FFF2-40B4-BE49-F238E27FC236}">
                <a16:creationId xmlns:a16="http://schemas.microsoft.com/office/drawing/2014/main" id="{36768F42-86C8-E836-17E0-22752C04715B}"/>
              </a:ext>
            </a:extLst>
          </p:cNvPr>
          <p:cNvSpPr txBox="1"/>
          <p:nvPr/>
        </p:nvSpPr>
        <p:spPr>
          <a:xfrm>
            <a:off x="0" y="1621366"/>
            <a:ext cx="4180205" cy="646331"/>
          </a:xfrm>
          <a:prstGeom prst="rect">
            <a:avLst/>
          </a:prstGeom>
          <a:noFill/>
        </p:spPr>
        <p:txBody>
          <a:bodyPr wrap="square" rtlCol="0">
            <a:spAutoFit/>
          </a:bodyPr>
          <a:lstStyle/>
          <a:p>
            <a:pPr algn="ctr"/>
            <a:r>
              <a:rPr lang="en-US" sz="3600" dirty="0">
                <a:solidFill>
                  <a:srgbClr val="00B050"/>
                </a:solidFill>
              </a:rPr>
              <a:t>rework</a:t>
            </a:r>
          </a:p>
        </p:txBody>
      </p:sp>
    </p:spTree>
    <p:extLst>
      <p:ext uri="{BB962C8B-B14F-4D97-AF65-F5344CB8AC3E}">
        <p14:creationId xmlns:p14="http://schemas.microsoft.com/office/powerpoint/2010/main" val="3542933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C2C53-2597-C8A2-7713-1195F6175563}"/>
              </a:ext>
            </a:extLst>
          </p:cNvPr>
          <p:cNvSpPr>
            <a:spLocks noGrp="1"/>
          </p:cNvSpPr>
          <p:nvPr>
            <p:ph type="title"/>
          </p:nvPr>
        </p:nvSpPr>
        <p:spPr/>
        <p:txBody>
          <a:bodyPr/>
          <a:lstStyle/>
          <a:p>
            <a:r>
              <a:rPr lang="en-US" dirty="0"/>
              <a:t>What is Technical Debt?</a:t>
            </a:r>
          </a:p>
        </p:txBody>
      </p:sp>
      <p:pic>
        <p:nvPicPr>
          <p:cNvPr id="6" name="Content Placeholder 5" descr="A picture containing black&#10;&#10;Description automatically generated">
            <a:extLst>
              <a:ext uri="{FF2B5EF4-FFF2-40B4-BE49-F238E27FC236}">
                <a16:creationId xmlns:a16="http://schemas.microsoft.com/office/drawing/2014/main" id="{A1F127B0-0490-2A4E-4588-F3D7A9A63C2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36206" y="204788"/>
            <a:ext cx="4389437" cy="4389437"/>
          </a:xfrm>
        </p:spPr>
      </p:pic>
      <p:sp>
        <p:nvSpPr>
          <p:cNvPr id="4" name="Text Placeholder 3">
            <a:extLst>
              <a:ext uri="{FF2B5EF4-FFF2-40B4-BE49-F238E27FC236}">
                <a16:creationId xmlns:a16="http://schemas.microsoft.com/office/drawing/2014/main" id="{70C08AE9-B6C9-C6A7-8880-4E3A013CB25B}"/>
              </a:ext>
            </a:extLst>
          </p:cNvPr>
          <p:cNvSpPr>
            <a:spLocks noGrp="1"/>
          </p:cNvSpPr>
          <p:nvPr>
            <p:ph type="body" sz="half" idx="2"/>
          </p:nvPr>
        </p:nvSpPr>
        <p:spPr/>
        <p:txBody>
          <a:bodyPr/>
          <a:lstStyle/>
          <a:p>
            <a:r>
              <a:rPr lang="en-US" dirty="0"/>
              <a:t>More academic definition</a:t>
            </a:r>
          </a:p>
        </p:txBody>
      </p:sp>
      <p:sp>
        <p:nvSpPr>
          <p:cNvPr id="8" name="TextBox 7">
            <a:extLst>
              <a:ext uri="{FF2B5EF4-FFF2-40B4-BE49-F238E27FC236}">
                <a16:creationId xmlns:a16="http://schemas.microsoft.com/office/drawing/2014/main" id="{36768F42-86C8-E836-17E0-22752C04715B}"/>
              </a:ext>
            </a:extLst>
          </p:cNvPr>
          <p:cNvSpPr txBox="1"/>
          <p:nvPr/>
        </p:nvSpPr>
        <p:spPr>
          <a:xfrm>
            <a:off x="0" y="1621366"/>
            <a:ext cx="4180205" cy="646331"/>
          </a:xfrm>
          <a:prstGeom prst="rect">
            <a:avLst/>
          </a:prstGeom>
          <a:noFill/>
        </p:spPr>
        <p:txBody>
          <a:bodyPr wrap="square" rtlCol="0">
            <a:spAutoFit/>
          </a:bodyPr>
          <a:lstStyle/>
          <a:p>
            <a:pPr algn="ctr"/>
            <a:r>
              <a:rPr lang="en-US" sz="3600" dirty="0">
                <a:solidFill>
                  <a:srgbClr val="00B050"/>
                </a:solidFill>
              </a:rPr>
              <a:t>choosing easy</a:t>
            </a:r>
          </a:p>
        </p:txBody>
      </p:sp>
    </p:spTree>
    <p:extLst>
      <p:ext uri="{BB962C8B-B14F-4D97-AF65-F5344CB8AC3E}">
        <p14:creationId xmlns:p14="http://schemas.microsoft.com/office/powerpoint/2010/main" val="2614725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C2C53-2597-C8A2-7713-1195F6175563}"/>
              </a:ext>
            </a:extLst>
          </p:cNvPr>
          <p:cNvSpPr>
            <a:spLocks noGrp="1"/>
          </p:cNvSpPr>
          <p:nvPr>
            <p:ph type="title"/>
          </p:nvPr>
        </p:nvSpPr>
        <p:spPr/>
        <p:txBody>
          <a:bodyPr/>
          <a:lstStyle/>
          <a:p>
            <a:r>
              <a:rPr lang="en-US" dirty="0"/>
              <a:t>What is Technical Debt?</a:t>
            </a:r>
          </a:p>
        </p:txBody>
      </p:sp>
      <p:pic>
        <p:nvPicPr>
          <p:cNvPr id="6" name="Content Placeholder 5" descr="A picture containing black&#10;&#10;Description automatically generated">
            <a:extLst>
              <a:ext uri="{FF2B5EF4-FFF2-40B4-BE49-F238E27FC236}">
                <a16:creationId xmlns:a16="http://schemas.microsoft.com/office/drawing/2014/main" id="{A1F127B0-0490-2A4E-4588-F3D7A9A63C2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36206" y="204788"/>
            <a:ext cx="4389437" cy="4389437"/>
          </a:xfrm>
        </p:spPr>
      </p:pic>
      <p:sp>
        <p:nvSpPr>
          <p:cNvPr id="4" name="Text Placeholder 3">
            <a:extLst>
              <a:ext uri="{FF2B5EF4-FFF2-40B4-BE49-F238E27FC236}">
                <a16:creationId xmlns:a16="http://schemas.microsoft.com/office/drawing/2014/main" id="{70C08AE9-B6C9-C6A7-8880-4E3A013CB25B}"/>
              </a:ext>
            </a:extLst>
          </p:cNvPr>
          <p:cNvSpPr>
            <a:spLocks noGrp="1"/>
          </p:cNvSpPr>
          <p:nvPr>
            <p:ph type="body" sz="half" idx="2"/>
          </p:nvPr>
        </p:nvSpPr>
        <p:spPr/>
        <p:txBody>
          <a:bodyPr/>
          <a:lstStyle/>
          <a:p>
            <a:r>
              <a:rPr lang="en-US" dirty="0"/>
              <a:t>More academic definition</a:t>
            </a:r>
          </a:p>
        </p:txBody>
      </p:sp>
      <p:sp>
        <p:nvSpPr>
          <p:cNvPr id="8" name="TextBox 7">
            <a:extLst>
              <a:ext uri="{FF2B5EF4-FFF2-40B4-BE49-F238E27FC236}">
                <a16:creationId xmlns:a16="http://schemas.microsoft.com/office/drawing/2014/main" id="{36768F42-86C8-E836-17E0-22752C04715B}"/>
              </a:ext>
            </a:extLst>
          </p:cNvPr>
          <p:cNvSpPr txBox="1"/>
          <p:nvPr/>
        </p:nvSpPr>
        <p:spPr>
          <a:xfrm>
            <a:off x="0" y="1621366"/>
            <a:ext cx="4180205" cy="646331"/>
          </a:xfrm>
          <a:prstGeom prst="rect">
            <a:avLst/>
          </a:prstGeom>
          <a:noFill/>
        </p:spPr>
        <p:txBody>
          <a:bodyPr wrap="square" rtlCol="0">
            <a:spAutoFit/>
          </a:bodyPr>
          <a:lstStyle/>
          <a:p>
            <a:pPr algn="ctr"/>
            <a:r>
              <a:rPr lang="en-US" sz="3600" dirty="0">
                <a:solidFill>
                  <a:srgbClr val="00B050"/>
                </a:solidFill>
              </a:rPr>
              <a:t>better approach</a:t>
            </a:r>
          </a:p>
        </p:txBody>
      </p:sp>
    </p:spTree>
    <p:extLst>
      <p:ext uri="{BB962C8B-B14F-4D97-AF65-F5344CB8AC3E}">
        <p14:creationId xmlns:p14="http://schemas.microsoft.com/office/powerpoint/2010/main" val="1677303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B5918-0E63-F979-0D5B-126C0F5F68D1}"/>
              </a:ext>
            </a:extLst>
          </p:cNvPr>
          <p:cNvSpPr>
            <a:spLocks noGrp="1"/>
          </p:cNvSpPr>
          <p:nvPr>
            <p:ph type="title"/>
          </p:nvPr>
        </p:nvSpPr>
        <p:spPr/>
        <p:txBody>
          <a:bodyPr/>
          <a:lstStyle/>
          <a:p>
            <a:r>
              <a:rPr lang="en-US" dirty="0"/>
              <a:t>A more reasonable definition</a:t>
            </a:r>
          </a:p>
        </p:txBody>
      </p:sp>
      <p:sp>
        <p:nvSpPr>
          <p:cNvPr id="3" name="Content Placeholder 2">
            <a:extLst>
              <a:ext uri="{FF2B5EF4-FFF2-40B4-BE49-F238E27FC236}">
                <a16:creationId xmlns:a16="http://schemas.microsoft.com/office/drawing/2014/main" id="{98A05F88-3D32-C473-5722-5EA0246077DE}"/>
              </a:ext>
            </a:extLst>
          </p:cNvPr>
          <p:cNvSpPr>
            <a:spLocks noGrp="1"/>
          </p:cNvSpPr>
          <p:nvPr>
            <p:ph idx="1"/>
          </p:nvPr>
        </p:nvSpPr>
        <p:spPr/>
        <p:txBody>
          <a:bodyPr/>
          <a:lstStyle/>
          <a:p>
            <a:pPr marL="0" indent="0">
              <a:buNone/>
            </a:pPr>
            <a:r>
              <a:rPr lang="en-US" dirty="0"/>
              <a:t>A state of unnecessary complexity, duplication, subpar code, or otherwise deficient code that introduces risks in the form of time, quality, security, team morale, or other forms. Typically the results of past action or inaction.</a:t>
            </a:r>
          </a:p>
        </p:txBody>
      </p:sp>
      <p:sp>
        <p:nvSpPr>
          <p:cNvPr id="4" name="TextBox 3">
            <a:extLst>
              <a:ext uri="{FF2B5EF4-FFF2-40B4-BE49-F238E27FC236}">
                <a16:creationId xmlns:a16="http://schemas.microsoft.com/office/drawing/2014/main" id="{56399F3E-A4CF-0CBA-E8E2-A43DC8FD3C49}"/>
              </a:ext>
            </a:extLst>
          </p:cNvPr>
          <p:cNvSpPr txBox="1"/>
          <p:nvPr/>
        </p:nvSpPr>
        <p:spPr>
          <a:xfrm>
            <a:off x="3276600" y="3486150"/>
            <a:ext cx="5282600" cy="646331"/>
          </a:xfrm>
          <a:prstGeom prst="rect">
            <a:avLst/>
          </a:prstGeom>
          <a:noFill/>
        </p:spPr>
        <p:txBody>
          <a:bodyPr wrap="none" rtlCol="0">
            <a:spAutoFit/>
          </a:bodyPr>
          <a:lstStyle/>
          <a:p>
            <a:pPr algn="r"/>
            <a:r>
              <a:rPr lang="en-US" dirty="0">
                <a:solidFill>
                  <a:schemeClr val="tx1">
                    <a:lumMod val="75000"/>
                  </a:schemeClr>
                </a:solidFill>
              </a:rPr>
              <a:t>Matt Eland</a:t>
            </a:r>
          </a:p>
          <a:p>
            <a:pPr algn="r"/>
            <a:r>
              <a:rPr lang="en-US" dirty="0">
                <a:solidFill>
                  <a:schemeClr val="tx1">
                    <a:lumMod val="75000"/>
                  </a:schemeClr>
                </a:solidFill>
              </a:rPr>
              <a:t>killalldefects.com/2019/12/23/defining-technical-debt</a:t>
            </a:r>
          </a:p>
        </p:txBody>
      </p:sp>
    </p:spTree>
    <p:extLst>
      <p:ext uri="{BB962C8B-B14F-4D97-AF65-F5344CB8AC3E}">
        <p14:creationId xmlns:p14="http://schemas.microsoft.com/office/powerpoint/2010/main" val="4292039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727649-ABC7-22AF-803B-C275083EF069}"/>
              </a:ext>
            </a:extLst>
          </p:cNvPr>
          <p:cNvSpPr/>
          <p:nvPr/>
        </p:nvSpPr>
        <p:spPr>
          <a:xfrm>
            <a:off x="0" y="1910030"/>
            <a:ext cx="9136475" cy="1323439"/>
          </a:xfrm>
          <a:prstGeom prst="rect">
            <a:avLst/>
          </a:prstGeom>
          <a:noFill/>
        </p:spPr>
        <p:txBody>
          <a:bodyPr wrap="none" lIns="91440" tIns="45720" rIns="91440" bIns="45720">
            <a:spAutoFit/>
          </a:bodyPr>
          <a:lstStyle/>
          <a:p>
            <a:pPr algn="ctr"/>
            <a:r>
              <a:rPr lang="en-US" sz="8000" b="1" dirty="0">
                <a:ln w="22225">
                  <a:solidFill>
                    <a:srgbClr val="FF0000"/>
                  </a:solidFill>
                  <a:prstDash val="solid"/>
                </a:ln>
                <a:solidFill>
                  <a:srgbClr val="FFC000"/>
                </a:solidFill>
              </a:rPr>
              <a:t>Technical Debt is </a:t>
            </a:r>
            <a:r>
              <a:rPr lang="en-US" sz="8000" b="1" dirty="0">
                <a:ln w="22225">
                  <a:solidFill>
                    <a:schemeClr val="accent2"/>
                  </a:solidFill>
                  <a:prstDash val="solid"/>
                </a:ln>
                <a:solidFill>
                  <a:srgbClr val="FF0000"/>
                </a:solidFill>
              </a:rPr>
              <a:t>Bad</a:t>
            </a:r>
          </a:p>
        </p:txBody>
      </p:sp>
    </p:spTree>
    <p:extLst>
      <p:ext uri="{BB962C8B-B14F-4D97-AF65-F5344CB8AC3E}">
        <p14:creationId xmlns:p14="http://schemas.microsoft.com/office/powerpoint/2010/main" val="202907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4B32-07AE-979C-BD12-431983D2C634}"/>
              </a:ext>
            </a:extLst>
          </p:cNvPr>
          <p:cNvSpPr>
            <a:spLocks noGrp="1"/>
          </p:cNvSpPr>
          <p:nvPr>
            <p:ph type="title"/>
          </p:nvPr>
        </p:nvSpPr>
        <p:spPr/>
        <p:txBody>
          <a:bodyPr/>
          <a:lstStyle/>
          <a:p>
            <a:r>
              <a:rPr lang="en-US" dirty="0"/>
              <a:t>Who is Chad Green</a:t>
            </a:r>
          </a:p>
        </p:txBody>
      </p:sp>
      <p:pic>
        <p:nvPicPr>
          <p:cNvPr id="3" name="Picture 2">
            <a:extLst>
              <a:ext uri="{FF2B5EF4-FFF2-40B4-BE49-F238E27FC236}">
                <a16:creationId xmlns:a16="http://schemas.microsoft.com/office/drawing/2014/main" id="{97AC59FE-158A-F7F4-C8D2-C74A35036B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5493" y="582496"/>
            <a:ext cx="2724508" cy="3634268"/>
          </a:xfrm>
          <a:prstGeom prst="rect">
            <a:avLst/>
          </a:prstGeom>
        </p:spPr>
      </p:pic>
      <p:sp>
        <p:nvSpPr>
          <p:cNvPr id="4" name="Content Placeholder 2">
            <a:extLst>
              <a:ext uri="{FF2B5EF4-FFF2-40B4-BE49-F238E27FC236}">
                <a16:creationId xmlns:a16="http://schemas.microsoft.com/office/drawing/2014/main" id="{9BC630F4-C53C-17F0-CDAF-69791C0E0FF1}"/>
              </a:ext>
            </a:extLst>
          </p:cNvPr>
          <p:cNvSpPr txBox="1">
            <a:spLocks/>
          </p:cNvSpPr>
          <p:nvPr/>
        </p:nvSpPr>
        <p:spPr>
          <a:xfrm>
            <a:off x="538470" y="1134717"/>
            <a:ext cx="4633475" cy="2697090"/>
          </a:xfrm>
          <a:prstGeom prst="rect">
            <a:avLst/>
          </a:prstGeom>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3000" dirty="0">
                <a:solidFill>
                  <a:srgbClr val="3A4E62"/>
                </a:solidFill>
              </a:rPr>
              <a:t>chadgreen@chadgreen.com</a:t>
            </a:r>
          </a:p>
          <a:p>
            <a:pPr marL="0" indent="0">
              <a:buNone/>
            </a:pPr>
            <a:r>
              <a:rPr lang="en-US" sz="3000" dirty="0">
                <a:solidFill>
                  <a:srgbClr val="3A4E62"/>
                </a:solidFill>
              </a:rPr>
              <a:t>TaleLearnCode</a:t>
            </a:r>
          </a:p>
          <a:p>
            <a:pPr marL="0" indent="0">
              <a:buNone/>
            </a:pPr>
            <a:r>
              <a:rPr lang="en-US" sz="3000" dirty="0">
                <a:solidFill>
                  <a:srgbClr val="3A4E62"/>
                </a:solidFill>
              </a:rPr>
              <a:t>ChadGreen.com</a:t>
            </a:r>
          </a:p>
          <a:p>
            <a:pPr marL="0" indent="0">
              <a:buNone/>
            </a:pPr>
            <a:r>
              <a:rPr lang="en-US" sz="3000" dirty="0" err="1">
                <a:solidFill>
                  <a:srgbClr val="3A4E62"/>
                </a:solidFill>
              </a:rPr>
              <a:t>ChadGreen</a:t>
            </a:r>
            <a:r>
              <a:rPr lang="en-US" sz="3000" dirty="0">
                <a:solidFill>
                  <a:srgbClr val="3A4E62"/>
                </a:solidFill>
              </a:rPr>
              <a:t> &amp; TaleLearnCode</a:t>
            </a:r>
          </a:p>
          <a:p>
            <a:pPr marL="0" indent="0">
              <a:buNone/>
            </a:pPr>
            <a:r>
              <a:rPr lang="en-US" sz="3000" dirty="0" err="1">
                <a:solidFill>
                  <a:srgbClr val="3A4E62"/>
                </a:solidFill>
              </a:rPr>
              <a:t>ChadwickEGreen</a:t>
            </a:r>
            <a:endParaRPr lang="en-US" sz="3000" dirty="0">
              <a:solidFill>
                <a:srgbClr val="3A4E62"/>
              </a:solidFill>
            </a:endParaRPr>
          </a:p>
        </p:txBody>
      </p:sp>
      <p:pic>
        <p:nvPicPr>
          <p:cNvPr id="5" name="Picture 4">
            <a:extLst>
              <a:ext uri="{FF2B5EF4-FFF2-40B4-BE49-F238E27FC236}">
                <a16:creationId xmlns:a16="http://schemas.microsoft.com/office/drawing/2014/main" id="{38A46DE2-FD20-1B66-64C3-E3A60B5A4415}"/>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4000" y="1217845"/>
            <a:ext cx="367484" cy="337862"/>
          </a:xfrm>
          <a:prstGeom prst="rect">
            <a:avLst/>
          </a:prstGeom>
        </p:spPr>
      </p:pic>
      <p:pic>
        <p:nvPicPr>
          <p:cNvPr id="6" name="Picture 5">
            <a:extLst>
              <a:ext uri="{FF2B5EF4-FFF2-40B4-BE49-F238E27FC236}">
                <a16:creationId xmlns:a16="http://schemas.microsoft.com/office/drawing/2014/main" id="{B9AD918F-E026-958D-7447-06CDB1B2E0A3}"/>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0927" y="1732400"/>
            <a:ext cx="360557" cy="360557"/>
          </a:xfrm>
          <a:prstGeom prst="rect">
            <a:avLst/>
          </a:prstGeom>
        </p:spPr>
      </p:pic>
      <p:pic>
        <p:nvPicPr>
          <p:cNvPr id="7" name="Picture 6">
            <a:extLst>
              <a:ext uri="{FF2B5EF4-FFF2-40B4-BE49-F238E27FC236}">
                <a16:creationId xmlns:a16="http://schemas.microsoft.com/office/drawing/2014/main" id="{10FBBB0B-208D-9BBD-2A64-35E9AB1C8BC1}"/>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0927" y="2164607"/>
            <a:ext cx="367484" cy="367484"/>
          </a:xfrm>
          <a:prstGeom prst="rect">
            <a:avLst/>
          </a:prstGeom>
          <a:ln>
            <a:noFill/>
          </a:ln>
        </p:spPr>
      </p:pic>
      <p:pic>
        <p:nvPicPr>
          <p:cNvPr id="8" name="Picture 7">
            <a:extLst>
              <a:ext uri="{FF2B5EF4-FFF2-40B4-BE49-F238E27FC236}">
                <a16:creationId xmlns:a16="http://schemas.microsoft.com/office/drawing/2014/main" id="{3554A7EC-4654-2986-BD2B-14D62E2D1E69}"/>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0927" y="2701857"/>
            <a:ext cx="360557" cy="360557"/>
          </a:xfrm>
          <a:prstGeom prst="rect">
            <a:avLst/>
          </a:prstGeom>
        </p:spPr>
      </p:pic>
      <p:pic>
        <p:nvPicPr>
          <p:cNvPr id="9" name="Picture 8">
            <a:extLst>
              <a:ext uri="{FF2B5EF4-FFF2-40B4-BE49-F238E27FC236}">
                <a16:creationId xmlns:a16="http://schemas.microsoft.com/office/drawing/2014/main" id="{182BA57D-A613-FE06-CFC5-865B8FDF63D7}"/>
              </a:ext>
            </a:extLst>
          </p:cNvPr>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70622" y="3180448"/>
            <a:ext cx="334241" cy="334241"/>
          </a:xfrm>
          <a:prstGeom prst="rect">
            <a:avLst/>
          </a:prstGeom>
        </p:spPr>
      </p:pic>
      <p:pic>
        <p:nvPicPr>
          <p:cNvPr id="10" name="Picture 9">
            <a:extLst>
              <a:ext uri="{FF2B5EF4-FFF2-40B4-BE49-F238E27FC236}">
                <a16:creationId xmlns:a16="http://schemas.microsoft.com/office/drawing/2014/main" id="{00DD47E3-DC3B-938D-73E0-6086540E33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0621" y="3868344"/>
            <a:ext cx="1716790" cy="692660"/>
          </a:xfrm>
          <a:prstGeom prst="rect">
            <a:avLst/>
          </a:prstGeom>
        </p:spPr>
      </p:pic>
    </p:spTree>
    <p:extLst>
      <p:ext uri="{BB962C8B-B14F-4D97-AF65-F5344CB8AC3E}">
        <p14:creationId xmlns:p14="http://schemas.microsoft.com/office/powerpoint/2010/main" val="3202854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74D8C7-D101-0326-DD9F-5A4C12B620DD}"/>
              </a:ext>
            </a:extLst>
          </p:cNvPr>
          <p:cNvSpPr/>
          <p:nvPr/>
        </p:nvSpPr>
        <p:spPr>
          <a:xfrm>
            <a:off x="322247" y="2063145"/>
            <a:ext cx="8499506" cy="1015663"/>
          </a:xfrm>
          <a:prstGeom prst="rect">
            <a:avLst/>
          </a:prstGeom>
          <a:noFill/>
        </p:spPr>
        <p:txBody>
          <a:bodyPr wrap="none" lIns="91440" tIns="45720" rIns="91440" bIns="45720">
            <a:spAutoFit/>
          </a:bodyPr>
          <a:lstStyle/>
          <a:p>
            <a:pPr algn="ctr"/>
            <a:r>
              <a:rPr lang="en-US" sz="6000" b="1" dirty="0">
                <a:ln w="22225">
                  <a:solidFill>
                    <a:srgbClr val="FF0000"/>
                  </a:solidFill>
                  <a:prstDash val="solid"/>
                </a:ln>
                <a:solidFill>
                  <a:srgbClr val="FFC000"/>
                </a:solidFill>
              </a:rPr>
              <a:t>Technical Debt can be </a:t>
            </a:r>
            <a:r>
              <a:rPr lang="en-US" sz="6000" b="1" dirty="0">
                <a:ln w="22225">
                  <a:solidFill>
                    <a:schemeClr val="accent2"/>
                  </a:solidFill>
                  <a:prstDash val="solid"/>
                </a:ln>
                <a:solidFill>
                  <a:srgbClr val="FF0000"/>
                </a:solidFill>
              </a:rPr>
              <a:t>Bad</a:t>
            </a:r>
          </a:p>
        </p:txBody>
      </p:sp>
      <p:cxnSp>
        <p:nvCxnSpPr>
          <p:cNvPr id="4" name="Straight Connector 3">
            <a:extLst>
              <a:ext uri="{FF2B5EF4-FFF2-40B4-BE49-F238E27FC236}">
                <a16:creationId xmlns:a16="http://schemas.microsoft.com/office/drawing/2014/main" id="{E7425F8A-7647-835C-E66A-EE0832601EDB}"/>
              </a:ext>
            </a:extLst>
          </p:cNvPr>
          <p:cNvCxnSpPr>
            <a:cxnSpLocks/>
          </p:cNvCxnSpPr>
          <p:nvPr/>
        </p:nvCxnSpPr>
        <p:spPr>
          <a:xfrm>
            <a:off x="5257800" y="3028950"/>
            <a:ext cx="2209800" cy="0"/>
          </a:xfrm>
          <a:prstGeom prst="line">
            <a:avLst/>
          </a:prstGeom>
          <a:ln w="76200">
            <a:solidFill>
              <a:schemeClr val="accent6"/>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3956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8C45A7-5749-A1E9-73CD-3924F44BFD11}"/>
              </a:ext>
            </a:extLst>
          </p:cNvPr>
          <p:cNvSpPr txBox="1"/>
          <p:nvPr/>
        </p:nvSpPr>
        <p:spPr>
          <a:xfrm>
            <a:off x="0" y="2156251"/>
            <a:ext cx="9144000" cy="830997"/>
          </a:xfrm>
          <a:prstGeom prst="rect">
            <a:avLst/>
          </a:prstGeom>
          <a:noFill/>
        </p:spPr>
        <p:txBody>
          <a:bodyPr wrap="square">
            <a:spAutoFit/>
          </a:bodyPr>
          <a:lstStyle/>
          <a:p>
            <a:pPr algn="ctr"/>
            <a:r>
              <a:rPr lang="en-US" sz="4800" b="1" dirty="0">
                <a:ln w="22225">
                  <a:solidFill>
                    <a:srgbClr val="FF0000"/>
                  </a:solidFill>
                  <a:prstDash val="solid"/>
                </a:ln>
                <a:solidFill>
                  <a:srgbClr val="FFC000"/>
                </a:solidFill>
              </a:rPr>
              <a:t>Technical Debt can be </a:t>
            </a:r>
            <a:r>
              <a:rPr lang="en-US" sz="4800" b="1" dirty="0">
                <a:ln w="22225">
                  <a:solidFill>
                    <a:schemeClr val="accent2"/>
                  </a:solidFill>
                  <a:prstDash val="solid"/>
                </a:ln>
                <a:solidFill>
                  <a:srgbClr val="FF0000"/>
                </a:solidFill>
              </a:rPr>
              <a:t>Devastating</a:t>
            </a:r>
          </a:p>
        </p:txBody>
      </p:sp>
    </p:spTree>
    <p:extLst>
      <p:ext uri="{BB962C8B-B14F-4D97-AF65-F5344CB8AC3E}">
        <p14:creationId xmlns:p14="http://schemas.microsoft.com/office/powerpoint/2010/main" val="719089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F51A07-73DA-98CB-AC91-A6B02D860324}"/>
              </a:ext>
            </a:extLst>
          </p:cNvPr>
          <p:cNvSpPr txBox="1"/>
          <p:nvPr/>
        </p:nvSpPr>
        <p:spPr>
          <a:xfrm>
            <a:off x="4482" y="2110085"/>
            <a:ext cx="9144000" cy="923330"/>
          </a:xfrm>
          <a:prstGeom prst="rect">
            <a:avLst/>
          </a:prstGeom>
          <a:noFill/>
        </p:spPr>
        <p:txBody>
          <a:bodyPr wrap="square">
            <a:spAutoFit/>
          </a:bodyPr>
          <a:lstStyle/>
          <a:p>
            <a:pPr algn="ctr"/>
            <a:r>
              <a:rPr lang="en-US" sz="5200" b="1" dirty="0">
                <a:ln w="22225">
                  <a:solidFill>
                    <a:srgbClr val="FF0000"/>
                  </a:solidFill>
                  <a:prstDash val="solid"/>
                </a:ln>
                <a:solidFill>
                  <a:srgbClr val="FFC000"/>
                </a:solidFill>
              </a:rPr>
              <a:t>Technical Debt can be </a:t>
            </a:r>
            <a:r>
              <a:rPr lang="en-US" sz="5200" b="1" dirty="0">
                <a:ln w="22225">
                  <a:solidFill>
                    <a:schemeClr val="accent2"/>
                  </a:solidFill>
                  <a:prstDash val="solid"/>
                </a:ln>
                <a:solidFill>
                  <a:srgbClr val="00B050"/>
                </a:solidFill>
              </a:rPr>
              <a:t>Useful</a:t>
            </a:r>
          </a:p>
        </p:txBody>
      </p:sp>
    </p:spTree>
    <p:extLst>
      <p:ext uri="{BB962C8B-B14F-4D97-AF65-F5344CB8AC3E}">
        <p14:creationId xmlns:p14="http://schemas.microsoft.com/office/powerpoint/2010/main" val="1196150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F51A07-73DA-98CB-AC91-A6B02D860324}"/>
              </a:ext>
            </a:extLst>
          </p:cNvPr>
          <p:cNvSpPr txBox="1"/>
          <p:nvPr/>
        </p:nvSpPr>
        <p:spPr>
          <a:xfrm>
            <a:off x="4482" y="2110085"/>
            <a:ext cx="9144000" cy="892552"/>
          </a:xfrm>
          <a:prstGeom prst="rect">
            <a:avLst/>
          </a:prstGeom>
          <a:noFill/>
        </p:spPr>
        <p:txBody>
          <a:bodyPr wrap="square">
            <a:spAutoFit/>
          </a:bodyPr>
          <a:lstStyle/>
          <a:p>
            <a:pPr algn="ctr"/>
            <a:r>
              <a:rPr lang="en-US" sz="5200" b="1" dirty="0">
                <a:ln w="22225">
                  <a:solidFill>
                    <a:srgbClr val="FF0000"/>
                  </a:solidFill>
                  <a:prstDash val="solid"/>
                </a:ln>
                <a:solidFill>
                  <a:srgbClr val="FFC000"/>
                </a:solidFill>
              </a:rPr>
              <a:t>Technical Debt can be </a:t>
            </a:r>
            <a:r>
              <a:rPr lang="en-US" sz="5200" b="1" dirty="0">
                <a:ln w="22225">
                  <a:solidFill>
                    <a:schemeClr val="accent2"/>
                  </a:solidFill>
                  <a:prstDash val="solid"/>
                </a:ln>
                <a:solidFill>
                  <a:srgbClr val="00B050"/>
                </a:solidFill>
              </a:rPr>
              <a:t>Beneficial</a:t>
            </a:r>
          </a:p>
        </p:txBody>
      </p:sp>
    </p:spTree>
    <p:extLst>
      <p:ext uri="{BB962C8B-B14F-4D97-AF65-F5344CB8AC3E}">
        <p14:creationId xmlns:p14="http://schemas.microsoft.com/office/powerpoint/2010/main" val="498173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AFDCB7-D4D5-C836-0224-85433693E5F9}"/>
              </a:ext>
            </a:extLst>
          </p:cNvPr>
          <p:cNvSpPr/>
          <p:nvPr/>
        </p:nvSpPr>
        <p:spPr>
          <a:xfrm>
            <a:off x="-3355" y="2017752"/>
            <a:ext cx="9150710" cy="1107996"/>
          </a:xfrm>
          <a:prstGeom prst="rect">
            <a:avLst/>
          </a:prstGeom>
          <a:noFill/>
        </p:spPr>
        <p:txBody>
          <a:bodyPr wrap="none" lIns="91440" tIns="45720" rIns="91440" bIns="45720">
            <a:spAutoFit/>
          </a:bodyPr>
          <a:lstStyle/>
          <a:p>
            <a:pPr algn="ctr"/>
            <a:r>
              <a:rPr lang="en-US" sz="6600" b="1" dirty="0">
                <a:ln w="22225">
                  <a:solidFill>
                    <a:srgbClr val="FF0000"/>
                  </a:solidFill>
                  <a:prstDash val="solid"/>
                </a:ln>
                <a:solidFill>
                  <a:srgbClr val="FFC000"/>
                </a:solidFill>
              </a:rPr>
              <a:t>Technical Debt </a:t>
            </a:r>
            <a:r>
              <a:rPr lang="en-US" sz="6600" b="1" dirty="0">
                <a:ln w="22225">
                  <a:solidFill>
                    <a:schemeClr val="accent2"/>
                  </a:solidFill>
                  <a:prstDash val="solid"/>
                </a:ln>
                <a:solidFill>
                  <a:srgbClr val="FF0000"/>
                </a:solidFill>
              </a:rPr>
              <a:t>is not</a:t>
            </a:r>
            <a:r>
              <a:rPr lang="en-US" sz="6600" b="1" dirty="0">
                <a:ln w="22225">
                  <a:solidFill>
                    <a:schemeClr val="accent2"/>
                  </a:solidFill>
                  <a:prstDash val="solid"/>
                </a:ln>
                <a:solidFill>
                  <a:schemeClr val="accent4"/>
                </a:solidFill>
              </a:rPr>
              <a:t> </a:t>
            </a:r>
            <a:r>
              <a:rPr lang="en-US" sz="6600" b="1" dirty="0">
                <a:ln w="22225">
                  <a:solidFill>
                    <a:srgbClr val="FF0000"/>
                  </a:solidFill>
                  <a:prstDash val="solid"/>
                </a:ln>
                <a:solidFill>
                  <a:srgbClr val="FFC000"/>
                </a:solidFill>
              </a:rPr>
              <a:t>Free</a:t>
            </a:r>
          </a:p>
        </p:txBody>
      </p:sp>
      <p:pic>
        <p:nvPicPr>
          <p:cNvPr id="3" name="resource-cinemasins-roll-credits-green-screen">
            <a:hlinkClick r:id="" action="ppaction://media"/>
            <a:extLst>
              <a:ext uri="{FF2B5EF4-FFF2-40B4-BE49-F238E27FC236}">
                <a16:creationId xmlns:a16="http://schemas.microsoft.com/office/drawing/2014/main" id="{6C1D4062-343D-00CE-1587-2567D393D8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296400" y="3257550"/>
            <a:ext cx="1855259" cy="1043583"/>
          </a:xfrm>
          <a:prstGeom prst="rect">
            <a:avLst/>
          </a:prstGeom>
        </p:spPr>
      </p:pic>
    </p:spTree>
    <p:extLst>
      <p:ext uri="{BB962C8B-B14F-4D97-AF65-F5344CB8AC3E}">
        <p14:creationId xmlns:p14="http://schemas.microsoft.com/office/powerpoint/2010/main" val="29126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8395-9866-993C-1239-0841FA275E97}"/>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C210FFB8-1B88-80BD-CEF5-821E815F1BD8}"/>
              </a:ext>
            </a:extLst>
          </p:cNvPr>
          <p:cNvSpPr/>
          <p:nvPr/>
        </p:nvSpPr>
        <p:spPr>
          <a:xfrm>
            <a:off x="457200" y="12001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 User Roles</a:t>
            </a:r>
          </a:p>
        </p:txBody>
      </p:sp>
    </p:spTree>
    <p:extLst>
      <p:ext uri="{BB962C8B-B14F-4D97-AF65-F5344CB8AC3E}">
        <p14:creationId xmlns:p14="http://schemas.microsoft.com/office/powerpoint/2010/main" val="292698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8395-9866-993C-1239-0841FA275E97}"/>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C210FFB8-1B88-80BD-CEF5-821E815F1BD8}"/>
              </a:ext>
            </a:extLst>
          </p:cNvPr>
          <p:cNvSpPr/>
          <p:nvPr/>
        </p:nvSpPr>
        <p:spPr>
          <a:xfrm>
            <a:off x="457200" y="1200150"/>
            <a:ext cx="3276600" cy="14478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 User Roles</a:t>
            </a:r>
          </a:p>
        </p:txBody>
      </p:sp>
      <p:sp>
        <p:nvSpPr>
          <p:cNvPr id="4" name="Rectangle: Rounded Corners 3">
            <a:extLst>
              <a:ext uri="{FF2B5EF4-FFF2-40B4-BE49-F238E27FC236}">
                <a16:creationId xmlns:a16="http://schemas.microsoft.com/office/drawing/2014/main" id="{B0388327-D7D9-3226-4342-46544050A29D}"/>
              </a:ext>
            </a:extLst>
          </p:cNvPr>
          <p:cNvSpPr/>
          <p:nvPr/>
        </p:nvSpPr>
        <p:spPr>
          <a:xfrm>
            <a:off x="4495800" y="12001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Permission for Specific Requirement</a:t>
            </a:r>
          </a:p>
        </p:txBody>
      </p:sp>
    </p:spTree>
    <p:extLst>
      <p:ext uri="{BB962C8B-B14F-4D97-AF65-F5344CB8AC3E}">
        <p14:creationId xmlns:p14="http://schemas.microsoft.com/office/powerpoint/2010/main" val="344463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8395-9866-993C-1239-0841FA275E97}"/>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C210FFB8-1B88-80BD-CEF5-821E815F1BD8}"/>
              </a:ext>
            </a:extLst>
          </p:cNvPr>
          <p:cNvSpPr/>
          <p:nvPr/>
        </p:nvSpPr>
        <p:spPr>
          <a:xfrm>
            <a:off x="457200" y="1200150"/>
            <a:ext cx="3276600" cy="14478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 User Roles</a:t>
            </a:r>
          </a:p>
        </p:txBody>
      </p:sp>
      <p:sp>
        <p:nvSpPr>
          <p:cNvPr id="4" name="Rectangle: Rounded Corners 3">
            <a:extLst>
              <a:ext uri="{FF2B5EF4-FFF2-40B4-BE49-F238E27FC236}">
                <a16:creationId xmlns:a16="http://schemas.microsoft.com/office/drawing/2014/main" id="{B0388327-D7D9-3226-4342-46544050A29D}"/>
              </a:ext>
            </a:extLst>
          </p:cNvPr>
          <p:cNvSpPr/>
          <p:nvPr/>
        </p:nvSpPr>
        <p:spPr>
          <a:xfrm>
            <a:off x="4495800" y="1200150"/>
            <a:ext cx="3276600" cy="14478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Permission for Specific Requirement</a:t>
            </a:r>
          </a:p>
        </p:txBody>
      </p:sp>
      <p:sp>
        <p:nvSpPr>
          <p:cNvPr id="5" name="Rectangle: Rounded Corners 4">
            <a:extLst>
              <a:ext uri="{FF2B5EF4-FFF2-40B4-BE49-F238E27FC236}">
                <a16:creationId xmlns:a16="http://schemas.microsoft.com/office/drawing/2014/main" id="{5F3DFC5D-3468-00D1-5B21-EFECDAF84947}"/>
              </a:ext>
            </a:extLst>
          </p:cNvPr>
          <p:cNvSpPr/>
          <p:nvPr/>
        </p:nvSpPr>
        <p:spPr>
          <a:xfrm>
            <a:off x="457200" y="30289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Differentiation of Users</a:t>
            </a:r>
          </a:p>
        </p:txBody>
      </p:sp>
    </p:spTree>
    <p:extLst>
      <p:ext uri="{BB962C8B-B14F-4D97-AF65-F5344CB8AC3E}">
        <p14:creationId xmlns:p14="http://schemas.microsoft.com/office/powerpoint/2010/main" val="133305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8395-9866-993C-1239-0841FA275E97}"/>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C210FFB8-1B88-80BD-CEF5-821E815F1BD8}"/>
              </a:ext>
            </a:extLst>
          </p:cNvPr>
          <p:cNvSpPr/>
          <p:nvPr/>
        </p:nvSpPr>
        <p:spPr>
          <a:xfrm>
            <a:off x="457200" y="1200150"/>
            <a:ext cx="3276600" cy="14478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 User Roles</a:t>
            </a:r>
          </a:p>
        </p:txBody>
      </p:sp>
      <p:sp>
        <p:nvSpPr>
          <p:cNvPr id="4" name="Rectangle: Rounded Corners 3">
            <a:extLst>
              <a:ext uri="{FF2B5EF4-FFF2-40B4-BE49-F238E27FC236}">
                <a16:creationId xmlns:a16="http://schemas.microsoft.com/office/drawing/2014/main" id="{B0388327-D7D9-3226-4342-46544050A29D}"/>
              </a:ext>
            </a:extLst>
          </p:cNvPr>
          <p:cNvSpPr/>
          <p:nvPr/>
        </p:nvSpPr>
        <p:spPr>
          <a:xfrm>
            <a:off x="4495800" y="1200150"/>
            <a:ext cx="3276600" cy="14478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Permission for Specific Requirement</a:t>
            </a:r>
          </a:p>
        </p:txBody>
      </p:sp>
      <p:sp>
        <p:nvSpPr>
          <p:cNvPr id="5" name="Rectangle: Rounded Corners 4">
            <a:extLst>
              <a:ext uri="{FF2B5EF4-FFF2-40B4-BE49-F238E27FC236}">
                <a16:creationId xmlns:a16="http://schemas.microsoft.com/office/drawing/2014/main" id="{5F3DFC5D-3468-00D1-5B21-EFECDAF84947}"/>
              </a:ext>
            </a:extLst>
          </p:cNvPr>
          <p:cNvSpPr/>
          <p:nvPr/>
        </p:nvSpPr>
        <p:spPr>
          <a:xfrm>
            <a:off x="457200" y="3028950"/>
            <a:ext cx="3276600" cy="14478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Differentiation of Users</a:t>
            </a:r>
          </a:p>
        </p:txBody>
      </p:sp>
      <p:sp>
        <p:nvSpPr>
          <p:cNvPr id="6" name="Rectangle: Rounded Corners 5">
            <a:extLst>
              <a:ext uri="{FF2B5EF4-FFF2-40B4-BE49-F238E27FC236}">
                <a16:creationId xmlns:a16="http://schemas.microsoft.com/office/drawing/2014/main" id="{B9D013DF-A9F9-D20B-1EB4-4727FB67DC8F}"/>
              </a:ext>
            </a:extLst>
          </p:cNvPr>
          <p:cNvSpPr/>
          <p:nvPr/>
        </p:nvSpPr>
        <p:spPr>
          <a:xfrm>
            <a:off x="4572000" y="30289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Yet Another Permission Change</a:t>
            </a:r>
          </a:p>
        </p:txBody>
      </p:sp>
    </p:spTree>
    <p:extLst>
      <p:ext uri="{BB962C8B-B14F-4D97-AF65-F5344CB8AC3E}">
        <p14:creationId xmlns:p14="http://schemas.microsoft.com/office/powerpoint/2010/main" val="75747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8395-9866-993C-1239-0841FA275E97}"/>
              </a:ext>
            </a:extLst>
          </p:cNvPr>
          <p:cNvSpPr>
            <a:spLocks noGrp="1"/>
          </p:cNvSpPr>
          <p:nvPr>
            <p:ph type="title"/>
          </p:nvPr>
        </p:nvSpPr>
        <p:spPr/>
        <p:txBody>
          <a:bodyPr/>
          <a:lstStyle/>
          <a:p>
            <a:r>
              <a:rPr lang="en-US" dirty="0"/>
              <a:t>Technical Debt Example</a:t>
            </a:r>
          </a:p>
        </p:txBody>
      </p:sp>
      <p:sp>
        <p:nvSpPr>
          <p:cNvPr id="3" name="Rectangle: Rounded Corners 2">
            <a:extLst>
              <a:ext uri="{FF2B5EF4-FFF2-40B4-BE49-F238E27FC236}">
                <a16:creationId xmlns:a16="http://schemas.microsoft.com/office/drawing/2014/main" id="{C210FFB8-1B88-80BD-CEF5-821E815F1BD8}"/>
              </a:ext>
            </a:extLst>
          </p:cNvPr>
          <p:cNvSpPr/>
          <p:nvPr/>
        </p:nvSpPr>
        <p:spPr>
          <a:xfrm>
            <a:off x="457200" y="12001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 User Roles</a:t>
            </a:r>
          </a:p>
        </p:txBody>
      </p:sp>
      <p:sp>
        <p:nvSpPr>
          <p:cNvPr id="4" name="Rectangle: Rounded Corners 3">
            <a:extLst>
              <a:ext uri="{FF2B5EF4-FFF2-40B4-BE49-F238E27FC236}">
                <a16:creationId xmlns:a16="http://schemas.microsoft.com/office/drawing/2014/main" id="{B0388327-D7D9-3226-4342-46544050A29D}"/>
              </a:ext>
            </a:extLst>
          </p:cNvPr>
          <p:cNvSpPr/>
          <p:nvPr/>
        </p:nvSpPr>
        <p:spPr>
          <a:xfrm>
            <a:off x="4495800" y="12001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Permission for Specific Requirement</a:t>
            </a:r>
          </a:p>
        </p:txBody>
      </p:sp>
      <p:sp>
        <p:nvSpPr>
          <p:cNvPr id="5" name="Rectangle: Rounded Corners 4">
            <a:extLst>
              <a:ext uri="{FF2B5EF4-FFF2-40B4-BE49-F238E27FC236}">
                <a16:creationId xmlns:a16="http://schemas.microsoft.com/office/drawing/2014/main" id="{5F3DFC5D-3468-00D1-5B21-EFECDAF84947}"/>
              </a:ext>
            </a:extLst>
          </p:cNvPr>
          <p:cNvSpPr/>
          <p:nvPr/>
        </p:nvSpPr>
        <p:spPr>
          <a:xfrm>
            <a:off x="457200" y="30289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Differentiation of Users</a:t>
            </a:r>
          </a:p>
        </p:txBody>
      </p:sp>
      <p:sp>
        <p:nvSpPr>
          <p:cNvPr id="6" name="Rectangle: Rounded Corners 5">
            <a:extLst>
              <a:ext uri="{FF2B5EF4-FFF2-40B4-BE49-F238E27FC236}">
                <a16:creationId xmlns:a16="http://schemas.microsoft.com/office/drawing/2014/main" id="{B9D013DF-A9F9-D20B-1EB4-4727FB67DC8F}"/>
              </a:ext>
            </a:extLst>
          </p:cNvPr>
          <p:cNvSpPr/>
          <p:nvPr/>
        </p:nvSpPr>
        <p:spPr>
          <a:xfrm>
            <a:off x="4572000" y="3028950"/>
            <a:ext cx="3276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Yet Another Permission Change</a:t>
            </a:r>
          </a:p>
        </p:txBody>
      </p:sp>
    </p:spTree>
    <p:extLst>
      <p:ext uri="{BB962C8B-B14F-4D97-AF65-F5344CB8AC3E}">
        <p14:creationId xmlns:p14="http://schemas.microsoft.com/office/powerpoint/2010/main" val="25076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126CA-4511-63B5-31C6-0BAE651A24C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6FF84DF-1068-B521-EE87-C480A1492715}"/>
              </a:ext>
            </a:extLst>
          </p:cNvPr>
          <p:cNvSpPr>
            <a:spLocks noGrp="1"/>
          </p:cNvSpPr>
          <p:nvPr>
            <p:ph idx="1"/>
          </p:nvPr>
        </p:nvSpPr>
        <p:spPr/>
        <p:txBody>
          <a:bodyPr>
            <a:normAutofit lnSpcReduction="10000"/>
          </a:bodyPr>
          <a:lstStyle/>
          <a:p>
            <a:r>
              <a:rPr lang="en-US" dirty="0"/>
              <a:t>What is Technical Debt</a:t>
            </a:r>
          </a:p>
          <a:p>
            <a:r>
              <a:rPr lang="en-US" dirty="0"/>
              <a:t>Pros and Cons of Technical Debt</a:t>
            </a:r>
          </a:p>
          <a:p>
            <a:r>
              <a:rPr lang="en-US" dirty="0"/>
              <a:t>What Causes Technical Debt</a:t>
            </a:r>
          </a:p>
          <a:p>
            <a:r>
              <a:rPr lang="en-US" dirty="0"/>
              <a:t>Types of Technical Debt</a:t>
            </a:r>
          </a:p>
          <a:p>
            <a:r>
              <a:rPr lang="en-US" dirty="0"/>
              <a:t>Technical Debt Identification</a:t>
            </a:r>
          </a:p>
          <a:p>
            <a:r>
              <a:rPr lang="en-US" dirty="0"/>
              <a:t>Tracking Technical Debt</a:t>
            </a:r>
          </a:p>
        </p:txBody>
      </p:sp>
    </p:spTree>
    <p:extLst>
      <p:ext uri="{BB962C8B-B14F-4D97-AF65-F5344CB8AC3E}">
        <p14:creationId xmlns:p14="http://schemas.microsoft.com/office/powerpoint/2010/main" val="19561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FD5AD-D0E8-A62F-C51A-5D464A1EFC70}"/>
              </a:ext>
            </a:extLst>
          </p:cNvPr>
          <p:cNvSpPr>
            <a:spLocks noGrp="1"/>
          </p:cNvSpPr>
          <p:nvPr>
            <p:ph type="title"/>
          </p:nvPr>
        </p:nvSpPr>
        <p:spPr/>
        <p:txBody>
          <a:bodyPr/>
          <a:lstStyle/>
          <a:p>
            <a:r>
              <a:rPr lang="en-US" dirty="0"/>
              <a:t>Another Technical Debt Example</a:t>
            </a:r>
          </a:p>
        </p:txBody>
      </p:sp>
      <p:sp>
        <p:nvSpPr>
          <p:cNvPr id="5" name="Rectangle: Rounded Corners 4">
            <a:extLst>
              <a:ext uri="{FF2B5EF4-FFF2-40B4-BE49-F238E27FC236}">
                <a16:creationId xmlns:a16="http://schemas.microsoft.com/office/drawing/2014/main" id="{35BD2AA0-9414-C5B2-11BF-AE9B4C0D6379}"/>
              </a:ext>
            </a:extLst>
          </p:cNvPr>
          <p:cNvSpPr/>
          <p:nvPr/>
        </p:nvSpPr>
        <p:spPr>
          <a:xfrm>
            <a:off x="304800" y="1816894"/>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.NET 5</a:t>
            </a:r>
          </a:p>
          <a:p>
            <a:pPr algn="ctr"/>
            <a:r>
              <a:rPr lang="en-US" b="1" dirty="0"/>
              <a:t>Current Release</a:t>
            </a:r>
          </a:p>
        </p:txBody>
      </p:sp>
      <p:sp>
        <p:nvSpPr>
          <p:cNvPr id="6" name="Rectangle: Rounded Corners 5">
            <a:extLst>
              <a:ext uri="{FF2B5EF4-FFF2-40B4-BE49-F238E27FC236}">
                <a16:creationId xmlns:a16="http://schemas.microsoft.com/office/drawing/2014/main" id="{ADE43B1A-46AB-79B7-1F50-BE490D34520E}"/>
              </a:ext>
            </a:extLst>
          </p:cNvPr>
          <p:cNvSpPr/>
          <p:nvPr/>
        </p:nvSpPr>
        <p:spPr>
          <a:xfrm>
            <a:off x="4902202" y="1816894"/>
            <a:ext cx="3937000" cy="15097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t>.NET 6</a:t>
            </a:r>
          </a:p>
          <a:p>
            <a:pPr algn="ctr"/>
            <a:r>
              <a:rPr lang="en-US" b="1" dirty="0"/>
              <a:t>LTS Release</a:t>
            </a:r>
          </a:p>
        </p:txBody>
      </p:sp>
    </p:spTree>
    <p:extLst>
      <p:ext uri="{BB962C8B-B14F-4D97-AF65-F5344CB8AC3E}">
        <p14:creationId xmlns:p14="http://schemas.microsoft.com/office/powerpoint/2010/main" val="289269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8DCE-CC35-81DD-841B-AB224C7F1C2A}"/>
              </a:ext>
            </a:extLst>
          </p:cNvPr>
          <p:cNvSpPr>
            <a:spLocks noGrp="1"/>
          </p:cNvSpPr>
          <p:nvPr>
            <p:ph type="title"/>
          </p:nvPr>
        </p:nvSpPr>
        <p:spPr>
          <a:xfrm>
            <a:off x="457200" y="205980"/>
            <a:ext cx="8229600" cy="857250"/>
          </a:xfrm>
        </p:spPr>
        <p:txBody>
          <a:bodyPr anchor="ctr">
            <a:normAutofit/>
          </a:bodyPr>
          <a:lstStyle/>
          <a:p>
            <a:r>
              <a:rPr lang="en-US" dirty="0"/>
              <a:t>Another Technical Debt Example</a:t>
            </a:r>
          </a:p>
        </p:txBody>
      </p:sp>
      <p:pic>
        <p:nvPicPr>
          <p:cNvPr id="5" name="Content Placeholder 4" descr="A picture containing diagram&#10;&#10;Description automatically generated">
            <a:extLst>
              <a:ext uri="{FF2B5EF4-FFF2-40B4-BE49-F238E27FC236}">
                <a16:creationId xmlns:a16="http://schemas.microsoft.com/office/drawing/2014/main" id="{F0B889FB-6776-6489-ECAA-FDC3252F168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725204"/>
            <a:ext cx="8229600" cy="2343966"/>
          </a:xfrm>
          <a:noFill/>
        </p:spPr>
      </p:pic>
    </p:spTree>
    <p:extLst>
      <p:ext uri="{BB962C8B-B14F-4D97-AF65-F5344CB8AC3E}">
        <p14:creationId xmlns:p14="http://schemas.microsoft.com/office/powerpoint/2010/main" val="4188806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C0C6-7C7D-71A5-8C6D-48E603A5C384}"/>
              </a:ext>
            </a:extLst>
          </p:cNvPr>
          <p:cNvSpPr>
            <a:spLocks noGrp="1"/>
          </p:cNvSpPr>
          <p:nvPr>
            <p:ph type="title"/>
          </p:nvPr>
        </p:nvSpPr>
        <p:spPr/>
        <p:txBody>
          <a:bodyPr>
            <a:normAutofit fontScale="90000"/>
          </a:bodyPr>
          <a:lstStyle/>
          <a:p>
            <a:r>
              <a:rPr lang="en-US" dirty="0"/>
              <a:t>Pros and Cons of Technical Debt</a:t>
            </a:r>
          </a:p>
        </p:txBody>
      </p:sp>
      <p:sp>
        <p:nvSpPr>
          <p:cNvPr id="3" name="Text Placeholder 2">
            <a:extLst>
              <a:ext uri="{FF2B5EF4-FFF2-40B4-BE49-F238E27FC236}">
                <a16:creationId xmlns:a16="http://schemas.microsoft.com/office/drawing/2014/main" id="{77DB12AC-0608-E9EE-FB59-F59AE0BAB7F4}"/>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126964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0514B-0553-545F-B0C0-1A895A8E0212}"/>
              </a:ext>
            </a:extLst>
          </p:cNvPr>
          <p:cNvSpPr>
            <a:spLocks noGrp="1"/>
          </p:cNvSpPr>
          <p:nvPr>
            <p:ph type="title"/>
          </p:nvPr>
        </p:nvSpPr>
        <p:spPr/>
        <p:txBody>
          <a:bodyPr/>
          <a:lstStyle/>
          <a:p>
            <a:r>
              <a:rPr lang="en-US" dirty="0"/>
              <a:t>Technical Debt Pros</a:t>
            </a:r>
          </a:p>
        </p:txBody>
      </p:sp>
      <p:sp>
        <p:nvSpPr>
          <p:cNvPr id="3" name="Text Placeholder 2">
            <a:extLst>
              <a:ext uri="{FF2B5EF4-FFF2-40B4-BE49-F238E27FC236}">
                <a16:creationId xmlns:a16="http://schemas.microsoft.com/office/drawing/2014/main" id="{057A68A4-0725-DB27-FBB2-0609878B4A93}"/>
              </a:ext>
            </a:extLst>
          </p:cNvPr>
          <p:cNvSpPr>
            <a:spLocks noGrp="1"/>
          </p:cNvSpPr>
          <p:nvPr>
            <p:ph type="body" idx="1"/>
          </p:nvPr>
        </p:nvSpPr>
        <p:spPr/>
        <p:txBody>
          <a:bodyPr/>
          <a:lstStyle/>
          <a:p>
            <a:r>
              <a:rPr lang="en-US" dirty="0"/>
              <a:t>Supplier</a:t>
            </a:r>
          </a:p>
        </p:txBody>
      </p:sp>
      <p:sp>
        <p:nvSpPr>
          <p:cNvPr id="4" name="Content Placeholder 3">
            <a:extLst>
              <a:ext uri="{FF2B5EF4-FFF2-40B4-BE49-F238E27FC236}">
                <a16:creationId xmlns:a16="http://schemas.microsoft.com/office/drawing/2014/main" id="{54C75D32-57D2-A733-861F-75812DD5EF40}"/>
              </a:ext>
            </a:extLst>
          </p:cNvPr>
          <p:cNvSpPr>
            <a:spLocks noGrp="1"/>
          </p:cNvSpPr>
          <p:nvPr>
            <p:ph sz="half" idx="2"/>
          </p:nvPr>
        </p:nvSpPr>
        <p:spPr/>
        <p:txBody>
          <a:bodyPr/>
          <a:lstStyle/>
          <a:p>
            <a:r>
              <a:rPr lang="en-US" dirty="0"/>
              <a:t>Faster time to market</a:t>
            </a:r>
          </a:p>
          <a:p>
            <a:r>
              <a:rPr lang="en-US" dirty="0"/>
              <a:t>Short term competitive advantage</a:t>
            </a:r>
          </a:p>
        </p:txBody>
      </p:sp>
      <p:sp>
        <p:nvSpPr>
          <p:cNvPr id="5" name="Text Placeholder 4">
            <a:extLst>
              <a:ext uri="{FF2B5EF4-FFF2-40B4-BE49-F238E27FC236}">
                <a16:creationId xmlns:a16="http://schemas.microsoft.com/office/drawing/2014/main" id="{E7AB399A-8C9E-D52E-5905-1DE357FDAEFE}"/>
              </a:ext>
            </a:extLst>
          </p:cNvPr>
          <p:cNvSpPr>
            <a:spLocks noGrp="1"/>
          </p:cNvSpPr>
          <p:nvPr>
            <p:ph type="body" sz="quarter" idx="3"/>
          </p:nvPr>
        </p:nvSpPr>
        <p:spPr/>
        <p:txBody>
          <a:bodyPr/>
          <a:lstStyle/>
          <a:p>
            <a:r>
              <a:rPr lang="en-US" dirty="0"/>
              <a:t>Customer</a:t>
            </a:r>
          </a:p>
        </p:txBody>
      </p:sp>
      <p:sp>
        <p:nvSpPr>
          <p:cNvPr id="6" name="Content Placeholder 5">
            <a:extLst>
              <a:ext uri="{FF2B5EF4-FFF2-40B4-BE49-F238E27FC236}">
                <a16:creationId xmlns:a16="http://schemas.microsoft.com/office/drawing/2014/main" id="{24D78FA6-B523-CA66-0E34-B49ABDB780F1}"/>
              </a:ext>
            </a:extLst>
          </p:cNvPr>
          <p:cNvSpPr>
            <a:spLocks noGrp="1"/>
          </p:cNvSpPr>
          <p:nvPr>
            <p:ph sz="quarter" idx="4"/>
          </p:nvPr>
        </p:nvSpPr>
        <p:spPr/>
        <p:txBody>
          <a:bodyPr/>
          <a:lstStyle/>
          <a:p>
            <a:r>
              <a:rPr lang="en-US" dirty="0"/>
              <a:t>New features faster</a:t>
            </a:r>
          </a:p>
          <a:p>
            <a:r>
              <a:rPr lang="en-US" dirty="0"/>
              <a:t>Short term capital preservation</a:t>
            </a:r>
          </a:p>
        </p:txBody>
      </p:sp>
    </p:spTree>
    <p:extLst>
      <p:ext uri="{BB962C8B-B14F-4D97-AF65-F5344CB8AC3E}">
        <p14:creationId xmlns:p14="http://schemas.microsoft.com/office/powerpoint/2010/main" val="96595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5578-6184-46FF-6ECA-54B58A4D399C}"/>
              </a:ext>
            </a:extLst>
          </p:cNvPr>
          <p:cNvSpPr>
            <a:spLocks noGrp="1"/>
          </p:cNvSpPr>
          <p:nvPr>
            <p:ph type="title"/>
          </p:nvPr>
        </p:nvSpPr>
        <p:spPr/>
        <p:txBody>
          <a:bodyPr/>
          <a:lstStyle/>
          <a:p>
            <a:r>
              <a:rPr lang="en-US" dirty="0"/>
              <a:t>Technical Debt Cons</a:t>
            </a:r>
          </a:p>
        </p:txBody>
      </p:sp>
      <p:sp>
        <p:nvSpPr>
          <p:cNvPr id="3" name="Text Placeholder 2">
            <a:extLst>
              <a:ext uri="{FF2B5EF4-FFF2-40B4-BE49-F238E27FC236}">
                <a16:creationId xmlns:a16="http://schemas.microsoft.com/office/drawing/2014/main" id="{B32D37D9-6965-5A6F-2C3B-B095687896D1}"/>
              </a:ext>
            </a:extLst>
          </p:cNvPr>
          <p:cNvSpPr>
            <a:spLocks noGrp="1"/>
          </p:cNvSpPr>
          <p:nvPr>
            <p:ph type="body" idx="1"/>
          </p:nvPr>
        </p:nvSpPr>
        <p:spPr/>
        <p:txBody>
          <a:bodyPr/>
          <a:lstStyle/>
          <a:p>
            <a:r>
              <a:rPr lang="en-US" dirty="0"/>
              <a:t>Supplier</a:t>
            </a:r>
          </a:p>
        </p:txBody>
      </p:sp>
      <p:sp>
        <p:nvSpPr>
          <p:cNvPr id="4" name="Content Placeholder 3">
            <a:extLst>
              <a:ext uri="{FF2B5EF4-FFF2-40B4-BE49-F238E27FC236}">
                <a16:creationId xmlns:a16="http://schemas.microsoft.com/office/drawing/2014/main" id="{63721084-1E3E-207B-5E58-9ADFD94F4456}"/>
              </a:ext>
            </a:extLst>
          </p:cNvPr>
          <p:cNvSpPr>
            <a:spLocks noGrp="1"/>
          </p:cNvSpPr>
          <p:nvPr>
            <p:ph sz="half" idx="2"/>
          </p:nvPr>
        </p:nvSpPr>
        <p:spPr/>
        <p:txBody>
          <a:bodyPr>
            <a:normAutofit lnSpcReduction="10000"/>
          </a:bodyPr>
          <a:lstStyle/>
          <a:p>
            <a:r>
              <a:rPr lang="en-US" dirty="0"/>
              <a:t>Degradation of quality</a:t>
            </a:r>
          </a:p>
          <a:p>
            <a:r>
              <a:rPr lang="en-US" dirty="0"/>
              <a:t>Limits ability to innovate</a:t>
            </a:r>
          </a:p>
          <a:p>
            <a:r>
              <a:rPr lang="en-US" dirty="0"/>
              <a:t>Longer development cycles</a:t>
            </a:r>
          </a:p>
          <a:p>
            <a:r>
              <a:rPr lang="en-US" dirty="0"/>
              <a:t>Less responsive to market changes</a:t>
            </a:r>
          </a:p>
          <a:p>
            <a:r>
              <a:rPr lang="en-US" dirty="0"/>
              <a:t>Customer churn</a:t>
            </a:r>
          </a:p>
          <a:p>
            <a:r>
              <a:rPr lang="en-US" dirty="0"/>
              <a:t>Developer churn</a:t>
            </a:r>
          </a:p>
        </p:txBody>
      </p:sp>
      <p:sp>
        <p:nvSpPr>
          <p:cNvPr id="5" name="Text Placeholder 4">
            <a:extLst>
              <a:ext uri="{FF2B5EF4-FFF2-40B4-BE49-F238E27FC236}">
                <a16:creationId xmlns:a16="http://schemas.microsoft.com/office/drawing/2014/main" id="{641D1158-B7E3-4AC0-95E5-69262C58E2E5}"/>
              </a:ext>
            </a:extLst>
          </p:cNvPr>
          <p:cNvSpPr>
            <a:spLocks noGrp="1"/>
          </p:cNvSpPr>
          <p:nvPr>
            <p:ph type="body" sz="quarter" idx="3"/>
          </p:nvPr>
        </p:nvSpPr>
        <p:spPr/>
        <p:txBody>
          <a:bodyPr/>
          <a:lstStyle/>
          <a:p>
            <a:r>
              <a:rPr lang="en-US" dirty="0"/>
              <a:t>Customer</a:t>
            </a:r>
          </a:p>
        </p:txBody>
      </p:sp>
      <p:sp>
        <p:nvSpPr>
          <p:cNvPr id="6" name="Content Placeholder 5">
            <a:extLst>
              <a:ext uri="{FF2B5EF4-FFF2-40B4-BE49-F238E27FC236}">
                <a16:creationId xmlns:a16="http://schemas.microsoft.com/office/drawing/2014/main" id="{70992CE1-8CF8-6F90-CA0F-CCEE132F5501}"/>
              </a:ext>
            </a:extLst>
          </p:cNvPr>
          <p:cNvSpPr>
            <a:spLocks noGrp="1"/>
          </p:cNvSpPr>
          <p:nvPr>
            <p:ph sz="quarter" idx="4"/>
          </p:nvPr>
        </p:nvSpPr>
        <p:spPr/>
        <p:txBody>
          <a:bodyPr>
            <a:normAutofit lnSpcReduction="10000"/>
          </a:bodyPr>
          <a:lstStyle/>
          <a:p>
            <a:r>
              <a:rPr lang="en-US" dirty="0"/>
              <a:t>Higher upgrade costs</a:t>
            </a:r>
          </a:p>
          <a:p>
            <a:r>
              <a:rPr lang="en-US" dirty="0"/>
              <a:t>System compatibility issues</a:t>
            </a:r>
          </a:p>
          <a:p>
            <a:r>
              <a:rPr lang="en-US" dirty="0"/>
              <a:t>Poor end user experience</a:t>
            </a:r>
          </a:p>
          <a:p>
            <a:r>
              <a:rPr lang="en-US" dirty="0"/>
              <a:t>Less responsive to market changes</a:t>
            </a:r>
          </a:p>
          <a:p>
            <a:r>
              <a:rPr lang="en-US" dirty="0"/>
              <a:t>Poor IT morale</a:t>
            </a:r>
          </a:p>
        </p:txBody>
      </p:sp>
    </p:spTree>
    <p:extLst>
      <p:ext uri="{BB962C8B-B14F-4D97-AF65-F5344CB8AC3E}">
        <p14:creationId xmlns:p14="http://schemas.microsoft.com/office/powerpoint/2010/main" val="196019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B4775-8884-FB38-17CD-77ACB7550D96}"/>
              </a:ext>
            </a:extLst>
          </p:cNvPr>
          <p:cNvSpPr>
            <a:spLocks noGrp="1"/>
          </p:cNvSpPr>
          <p:nvPr>
            <p:ph type="title"/>
          </p:nvPr>
        </p:nvSpPr>
        <p:spPr/>
        <p:txBody>
          <a:bodyPr/>
          <a:lstStyle/>
          <a:p>
            <a:r>
              <a:rPr lang="en-US" dirty="0"/>
              <a:t>What Causes Technical Debt?</a:t>
            </a:r>
          </a:p>
        </p:txBody>
      </p:sp>
      <p:sp>
        <p:nvSpPr>
          <p:cNvPr id="3" name="Text Placeholder 2">
            <a:extLst>
              <a:ext uri="{FF2B5EF4-FFF2-40B4-BE49-F238E27FC236}">
                <a16:creationId xmlns:a16="http://schemas.microsoft.com/office/drawing/2014/main" id="{84856C5E-D988-FDF8-B226-B0E6410AC232}"/>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497268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4C127-DE6F-E7B8-3065-79AF748BEED8}"/>
              </a:ext>
            </a:extLst>
          </p:cNvPr>
          <p:cNvSpPr>
            <a:spLocks noGrp="1"/>
          </p:cNvSpPr>
          <p:nvPr>
            <p:ph type="title"/>
          </p:nvPr>
        </p:nvSpPr>
        <p:spPr/>
        <p:txBody>
          <a:bodyPr/>
          <a:lstStyle/>
          <a:p>
            <a:r>
              <a:rPr lang="en-US" dirty="0"/>
              <a:t>Insufficient up-front definition</a:t>
            </a:r>
          </a:p>
        </p:txBody>
      </p:sp>
      <p:pic>
        <p:nvPicPr>
          <p:cNvPr id="6" name="Content Placeholder 5" descr="A picture containing window, person, computer, staring&#10;&#10;Description automatically generated">
            <a:extLst>
              <a:ext uri="{FF2B5EF4-FFF2-40B4-BE49-F238E27FC236}">
                <a16:creationId xmlns:a16="http://schemas.microsoft.com/office/drawing/2014/main" id="{77E7959F-C531-0D26-51E9-FDC9EF0FB6D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443901"/>
            <a:ext cx="5111750" cy="3412736"/>
          </a:xfrm>
        </p:spPr>
      </p:pic>
      <p:sp>
        <p:nvSpPr>
          <p:cNvPr id="4" name="Text Placeholder 3">
            <a:extLst>
              <a:ext uri="{FF2B5EF4-FFF2-40B4-BE49-F238E27FC236}">
                <a16:creationId xmlns:a16="http://schemas.microsoft.com/office/drawing/2014/main" id="{22481705-3322-6EEA-A595-9BB7F2AEA423}"/>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4066714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Business Pressures</a:t>
            </a:r>
          </a:p>
        </p:txBody>
      </p:sp>
      <p:pic>
        <p:nvPicPr>
          <p:cNvPr id="6" name="Content Placeholder 5" descr="A picture containing person&#10;&#10;Description automatically generated">
            <a:extLst>
              <a:ext uri="{FF2B5EF4-FFF2-40B4-BE49-F238E27FC236}">
                <a16:creationId xmlns:a16="http://schemas.microsoft.com/office/drawing/2014/main" id="{C34D3730-8C14-C554-EFD3-304577E1DF5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443900"/>
            <a:ext cx="5111750" cy="3412737"/>
          </a:xfrm>
        </p:spPr>
      </p:pic>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3788528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process or understanding</a:t>
            </a:r>
          </a:p>
        </p:txBody>
      </p:sp>
      <p:pic>
        <p:nvPicPr>
          <p:cNvPr id="6" name="Content Placeholder 5">
            <a:extLst>
              <a:ext uri="{FF2B5EF4-FFF2-40B4-BE49-F238E27FC236}">
                <a16:creationId xmlns:a16="http://schemas.microsoft.com/office/drawing/2014/main" id="{C34D3730-8C14-C554-EFD3-304577E1DF5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1"/>
            <a:ext cx="5111750" cy="3412736"/>
          </a:xfrm>
        </p:spPr>
      </p:pic>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15036834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Tightly-coupled components</a:t>
            </a:r>
          </a:p>
        </p:txBody>
      </p:sp>
      <p:pic>
        <p:nvPicPr>
          <p:cNvPr id="6" name="Content Placeholder 5">
            <a:extLst>
              <a:ext uri="{FF2B5EF4-FFF2-40B4-BE49-F238E27FC236}">
                <a16:creationId xmlns:a16="http://schemas.microsoft.com/office/drawing/2014/main" id="{C34D3730-8C14-C554-EFD3-304577E1DF5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0"/>
            <a:ext cx="5111750" cy="3412737"/>
          </a:xfrm>
        </p:spPr>
      </p:pic>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spTree>
    <p:extLst>
      <p:ext uri="{BB962C8B-B14F-4D97-AF65-F5344CB8AC3E}">
        <p14:creationId xmlns:p14="http://schemas.microsoft.com/office/powerpoint/2010/main" val="2229160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00B18-8276-2235-B967-935B2C02EF43}"/>
              </a:ext>
            </a:extLst>
          </p:cNvPr>
          <p:cNvSpPr>
            <a:spLocks noGrp="1"/>
          </p:cNvSpPr>
          <p:nvPr>
            <p:ph type="title"/>
          </p:nvPr>
        </p:nvSpPr>
        <p:spPr/>
        <p:txBody>
          <a:bodyPr/>
          <a:lstStyle/>
          <a:p>
            <a:r>
              <a:rPr lang="en-US" dirty="0"/>
              <a:t>What is Technical Debt?</a:t>
            </a:r>
          </a:p>
        </p:txBody>
      </p:sp>
      <p:sp>
        <p:nvSpPr>
          <p:cNvPr id="3" name="Text Placeholder 2">
            <a:extLst>
              <a:ext uri="{FF2B5EF4-FFF2-40B4-BE49-F238E27FC236}">
                <a16:creationId xmlns:a16="http://schemas.microsoft.com/office/drawing/2014/main" id="{FC2B191A-0AC1-18EC-98DE-A50E91969561}"/>
              </a:ext>
            </a:extLst>
          </p:cNvPr>
          <p:cNvSpPr>
            <a:spLocks noGrp="1"/>
          </p:cNvSpPr>
          <p:nvPr>
            <p:ph type="body" idx="1"/>
          </p:nvPr>
        </p:nvSpPr>
        <p:spPr/>
        <p:txBody>
          <a:bodyPr/>
          <a:lstStyle/>
          <a:p>
            <a:r>
              <a:rPr lang="en-US" dirty="0">
                <a:solidFill>
                  <a:schemeClr val="tx1">
                    <a:lumMod val="75000"/>
                  </a:schemeClr>
                </a:solidFill>
              </a:rPr>
              <a:t>Technical Debt Is Not Free</a:t>
            </a:r>
          </a:p>
        </p:txBody>
      </p:sp>
    </p:spTree>
    <p:extLst>
      <p:ext uri="{BB962C8B-B14F-4D97-AF65-F5344CB8AC3E}">
        <p14:creationId xmlns:p14="http://schemas.microsoft.com/office/powerpoint/2010/main" val="4359358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a test suite</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descr="Diagram, timeline&#10;&#10;Description automatically generated">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443901"/>
            <a:ext cx="5111750" cy="3412736"/>
          </a:xfrm>
        </p:spPr>
      </p:pic>
      <p:sp>
        <p:nvSpPr>
          <p:cNvPr id="9" name="&quot;Not Allowed&quot; Symbol 8">
            <a:extLst>
              <a:ext uri="{FF2B5EF4-FFF2-40B4-BE49-F238E27FC236}">
                <a16:creationId xmlns:a16="http://schemas.microsoft.com/office/drawing/2014/main" id="{2A775387-A12C-467A-CC91-8F658753AB03}"/>
              </a:ext>
            </a:extLst>
          </p:cNvPr>
          <p:cNvSpPr/>
          <p:nvPr/>
        </p:nvSpPr>
        <p:spPr>
          <a:xfrm>
            <a:off x="4108450" y="443901"/>
            <a:ext cx="4044950" cy="3412736"/>
          </a:xfrm>
          <a:prstGeom prst="noSmoking">
            <a:avLst/>
          </a:prstGeom>
          <a:solidFill>
            <a:srgbClr val="FE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6126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documentation</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0"/>
            <a:ext cx="5111750" cy="3412737"/>
          </a:xfrm>
        </p:spPr>
      </p:pic>
    </p:spTree>
    <p:extLst>
      <p:ext uri="{BB962C8B-B14F-4D97-AF65-F5344CB8AC3E}">
        <p14:creationId xmlns:p14="http://schemas.microsoft.com/office/powerpoint/2010/main" val="2815164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collaboration</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727450" y="596300"/>
            <a:ext cx="5111750" cy="3412735"/>
          </a:xfrm>
        </p:spPr>
      </p:pic>
    </p:spTree>
    <p:extLst>
      <p:ext uri="{BB962C8B-B14F-4D97-AF65-F5344CB8AC3E}">
        <p14:creationId xmlns:p14="http://schemas.microsoft.com/office/powerpoint/2010/main" val="2084872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Parallel development</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727450" y="596301"/>
            <a:ext cx="5111750" cy="3412736"/>
          </a:xfrm>
        </p:spPr>
      </p:pic>
    </p:spTree>
    <p:extLst>
      <p:ext uri="{BB962C8B-B14F-4D97-AF65-F5344CB8AC3E}">
        <p14:creationId xmlns:p14="http://schemas.microsoft.com/office/powerpoint/2010/main" val="16523926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Delayed refactoring</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727450" y="596301"/>
            <a:ext cx="5111750" cy="3412736"/>
          </a:xfrm>
        </p:spPr>
      </p:pic>
    </p:spTree>
    <p:extLst>
      <p:ext uri="{BB962C8B-B14F-4D97-AF65-F5344CB8AC3E}">
        <p14:creationId xmlns:p14="http://schemas.microsoft.com/office/powerpoint/2010/main" val="40274025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alignment to standards</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727450" y="596301"/>
            <a:ext cx="5111750" cy="3412736"/>
          </a:xfrm>
        </p:spPr>
      </p:pic>
    </p:spTree>
    <p:extLst>
      <p:ext uri="{BB962C8B-B14F-4D97-AF65-F5344CB8AC3E}">
        <p14:creationId xmlns:p14="http://schemas.microsoft.com/office/powerpoint/2010/main" val="21453681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knowledge</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727450" y="596301"/>
            <a:ext cx="5111750" cy="3412736"/>
          </a:xfrm>
        </p:spPr>
      </p:pic>
    </p:spTree>
    <p:extLst>
      <p:ext uri="{BB962C8B-B14F-4D97-AF65-F5344CB8AC3E}">
        <p14:creationId xmlns:p14="http://schemas.microsoft.com/office/powerpoint/2010/main" val="35854754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Lack of ownership</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8" name="Content Placeholder 7">
            <a:extLst>
              <a:ext uri="{FF2B5EF4-FFF2-40B4-BE49-F238E27FC236}">
                <a16:creationId xmlns:a16="http://schemas.microsoft.com/office/drawing/2014/main" id="{36B1165B-D160-597D-471B-2F42D3D5A4F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727450" y="596301"/>
            <a:ext cx="5111750" cy="3412736"/>
          </a:xfrm>
        </p:spPr>
      </p:pic>
    </p:spTree>
    <p:extLst>
      <p:ext uri="{BB962C8B-B14F-4D97-AF65-F5344CB8AC3E}">
        <p14:creationId xmlns:p14="http://schemas.microsoft.com/office/powerpoint/2010/main" val="36896462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Poor technical leadership</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9" name="Picture Placeholder 5">
            <a:extLst>
              <a:ext uri="{FF2B5EF4-FFF2-40B4-BE49-F238E27FC236}">
                <a16:creationId xmlns:a16="http://schemas.microsoft.com/office/drawing/2014/main" id="{5B5E2B57-8EDA-4AD6-BC84-A05AABEAB79B}"/>
              </a:ext>
            </a:extLst>
          </p:cNvPr>
          <p:cNvPicPr>
            <a:picLocks noChangeAspect="1"/>
          </p:cNvPicPr>
          <p:nvPr/>
        </p:nvPicPr>
        <p:blipFill>
          <a:blip r:embed="rId3" cstate="print">
            <a:extLst>
              <a:ext uri="{28A0092B-C50C-407E-A947-70E740481C1C}">
                <a14:useLocalDpi xmlns:a14="http://schemas.microsoft.com/office/drawing/2010/main" val="0"/>
              </a:ext>
            </a:extLst>
          </a:blip>
          <a:srcRect t="23680" b="23680"/>
          <a:stretch>
            <a:fillRect/>
          </a:stretch>
        </p:blipFill>
        <p:spPr>
          <a:xfrm>
            <a:off x="3465513" y="564375"/>
            <a:ext cx="4648200" cy="3670261"/>
          </a:xfrm>
          <a:prstGeom prst="rect">
            <a:avLst/>
          </a:prstGeom>
        </p:spPr>
      </p:pic>
      <p:sp>
        <p:nvSpPr>
          <p:cNvPr id="11" name="Content Placeholder 10">
            <a:extLst>
              <a:ext uri="{FF2B5EF4-FFF2-40B4-BE49-F238E27FC236}">
                <a16:creationId xmlns:a16="http://schemas.microsoft.com/office/drawing/2014/main" id="{6A48F557-3EF8-FBA0-C055-77E344F0FC8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960788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E443-8723-8293-3243-785733D2B595}"/>
              </a:ext>
            </a:extLst>
          </p:cNvPr>
          <p:cNvSpPr>
            <a:spLocks noGrp="1"/>
          </p:cNvSpPr>
          <p:nvPr>
            <p:ph type="title"/>
          </p:nvPr>
        </p:nvSpPr>
        <p:spPr/>
        <p:txBody>
          <a:bodyPr/>
          <a:lstStyle/>
          <a:p>
            <a:r>
              <a:rPr lang="en-US" dirty="0"/>
              <a:t>Last minute specification changes</a:t>
            </a:r>
          </a:p>
        </p:txBody>
      </p:sp>
      <p:sp>
        <p:nvSpPr>
          <p:cNvPr id="4" name="Text Placeholder 3">
            <a:extLst>
              <a:ext uri="{FF2B5EF4-FFF2-40B4-BE49-F238E27FC236}">
                <a16:creationId xmlns:a16="http://schemas.microsoft.com/office/drawing/2014/main" id="{5A299FF1-4AEC-E325-D95F-BB7FFB14CC05}"/>
              </a:ext>
            </a:extLst>
          </p:cNvPr>
          <p:cNvSpPr>
            <a:spLocks noGrp="1"/>
          </p:cNvSpPr>
          <p:nvPr>
            <p:ph type="body" sz="half" idx="2"/>
          </p:nvPr>
        </p:nvSpPr>
        <p:spPr/>
        <p:txBody>
          <a:bodyPr/>
          <a:lstStyle/>
          <a:p>
            <a:r>
              <a:rPr lang="en-US" dirty="0"/>
              <a:t>What causes technical debt?</a:t>
            </a:r>
          </a:p>
        </p:txBody>
      </p:sp>
      <p:pic>
        <p:nvPicPr>
          <p:cNvPr id="9" name="Content Placeholder 8">
            <a:extLst>
              <a:ext uri="{FF2B5EF4-FFF2-40B4-BE49-F238E27FC236}">
                <a16:creationId xmlns:a16="http://schemas.microsoft.com/office/drawing/2014/main" id="{9C28D376-F220-E41E-A872-7E1281EF4BE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727450" y="596302"/>
            <a:ext cx="5111750" cy="3412736"/>
          </a:xfrm>
        </p:spPr>
      </p:pic>
    </p:spTree>
    <p:extLst>
      <p:ext uri="{BB962C8B-B14F-4D97-AF65-F5344CB8AC3E}">
        <p14:creationId xmlns:p14="http://schemas.microsoft.com/office/powerpoint/2010/main" val="3170671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7E933-F125-F79A-AB60-E6492BA311B8}"/>
              </a:ext>
            </a:extLst>
          </p:cNvPr>
          <p:cNvSpPr>
            <a:spLocks noGrp="1"/>
          </p:cNvSpPr>
          <p:nvPr>
            <p:ph type="title"/>
          </p:nvPr>
        </p:nvSpPr>
        <p:spPr>
          <a:xfrm>
            <a:off x="1792288" y="3600450"/>
            <a:ext cx="5486400" cy="425054"/>
          </a:xfrm>
        </p:spPr>
        <p:txBody>
          <a:bodyPr anchor="b">
            <a:normAutofit/>
          </a:bodyPr>
          <a:lstStyle/>
          <a:p>
            <a:r>
              <a:rPr lang="en-US" dirty="0"/>
              <a:t>What is Technical Debt?</a:t>
            </a:r>
          </a:p>
        </p:txBody>
      </p:sp>
      <p:pic>
        <p:nvPicPr>
          <p:cNvPr id="5" name="Content Placeholder 4">
            <a:extLst>
              <a:ext uri="{FF2B5EF4-FFF2-40B4-BE49-F238E27FC236}">
                <a16:creationId xmlns:a16="http://schemas.microsoft.com/office/drawing/2014/main" id="{0C484FF2-2328-D76E-3F08-2B47C654DB9F}"/>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a:stretch/>
        </p:blipFill>
        <p:spPr>
          <a:xfrm>
            <a:off x="1792288" y="562937"/>
            <a:ext cx="5486400" cy="2879387"/>
          </a:xfrm>
          <a:noFill/>
        </p:spPr>
      </p:pic>
      <p:sp>
        <p:nvSpPr>
          <p:cNvPr id="10" name="Text Placeholder 3">
            <a:extLst>
              <a:ext uri="{FF2B5EF4-FFF2-40B4-BE49-F238E27FC236}">
                <a16:creationId xmlns:a16="http://schemas.microsoft.com/office/drawing/2014/main" id="{9CD3990B-F49A-4DE6-1C67-D2D3A319B2C9}"/>
              </a:ext>
            </a:extLst>
          </p:cNvPr>
          <p:cNvSpPr>
            <a:spLocks noGrp="1"/>
          </p:cNvSpPr>
          <p:nvPr>
            <p:ph type="body" sz="half" idx="2"/>
          </p:nvPr>
        </p:nvSpPr>
        <p:spPr>
          <a:xfrm>
            <a:off x="1792288" y="4025504"/>
            <a:ext cx="5486400" cy="603647"/>
          </a:xfrm>
        </p:spPr>
        <p:txBody>
          <a:bodyPr/>
          <a:lstStyle/>
          <a:p>
            <a:r>
              <a:rPr lang="en-US" dirty="0"/>
              <a:t>A story as old as time</a:t>
            </a:r>
          </a:p>
        </p:txBody>
      </p:sp>
    </p:spTree>
    <p:extLst>
      <p:ext uri="{BB962C8B-B14F-4D97-AF65-F5344CB8AC3E}">
        <p14:creationId xmlns:p14="http://schemas.microsoft.com/office/powerpoint/2010/main" val="26854727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B480A-7BC4-9917-5BE5-79E8747B8C22}"/>
              </a:ext>
            </a:extLst>
          </p:cNvPr>
          <p:cNvSpPr>
            <a:spLocks noGrp="1"/>
          </p:cNvSpPr>
          <p:nvPr>
            <p:ph type="title"/>
          </p:nvPr>
        </p:nvSpPr>
        <p:spPr/>
        <p:txBody>
          <a:bodyPr/>
          <a:lstStyle/>
          <a:p>
            <a:r>
              <a:rPr lang="en-US" dirty="0"/>
              <a:t>What causes technical debt?</a:t>
            </a:r>
          </a:p>
        </p:txBody>
      </p:sp>
      <p:sp>
        <p:nvSpPr>
          <p:cNvPr id="3" name="Content Placeholder 2">
            <a:extLst>
              <a:ext uri="{FF2B5EF4-FFF2-40B4-BE49-F238E27FC236}">
                <a16:creationId xmlns:a16="http://schemas.microsoft.com/office/drawing/2014/main" id="{80B4BF79-5C6D-368B-0400-97587183BA45}"/>
              </a:ext>
            </a:extLst>
          </p:cNvPr>
          <p:cNvSpPr>
            <a:spLocks noGrp="1"/>
          </p:cNvSpPr>
          <p:nvPr>
            <p:ph idx="1"/>
          </p:nvPr>
        </p:nvSpPr>
        <p:spPr/>
        <p:txBody>
          <a:bodyPr numCol="2">
            <a:normAutofit fontScale="77500" lnSpcReduction="20000"/>
          </a:bodyPr>
          <a:lstStyle/>
          <a:p>
            <a:r>
              <a:rPr lang="en-US" dirty="0"/>
              <a:t>Insufficient up-front definition</a:t>
            </a:r>
          </a:p>
          <a:p>
            <a:r>
              <a:rPr lang="en-US" dirty="0"/>
              <a:t>Business pressures</a:t>
            </a:r>
          </a:p>
          <a:p>
            <a:r>
              <a:rPr lang="en-US" dirty="0"/>
              <a:t>Lack of process of understanding</a:t>
            </a:r>
          </a:p>
          <a:p>
            <a:r>
              <a:rPr lang="en-US" dirty="0"/>
              <a:t>Tightly-coupled components</a:t>
            </a:r>
          </a:p>
          <a:p>
            <a:r>
              <a:rPr lang="en-US" dirty="0"/>
              <a:t>Lack of a test suite</a:t>
            </a:r>
          </a:p>
          <a:p>
            <a:r>
              <a:rPr lang="en-US" dirty="0"/>
              <a:t>Lack of documentation</a:t>
            </a:r>
          </a:p>
          <a:p>
            <a:r>
              <a:rPr lang="en-US" dirty="0"/>
              <a:t>Lack of collaboration</a:t>
            </a:r>
          </a:p>
          <a:p>
            <a:r>
              <a:rPr lang="en-US" dirty="0"/>
              <a:t>Parallel development</a:t>
            </a:r>
          </a:p>
          <a:p>
            <a:r>
              <a:rPr lang="en-US" dirty="0"/>
              <a:t>Delayed refactoring</a:t>
            </a:r>
          </a:p>
          <a:p>
            <a:r>
              <a:rPr lang="en-US" dirty="0"/>
              <a:t>Lack of alignment to standards</a:t>
            </a:r>
          </a:p>
          <a:p>
            <a:r>
              <a:rPr lang="en-US" dirty="0"/>
              <a:t>Lack of knowledge</a:t>
            </a:r>
          </a:p>
          <a:p>
            <a:r>
              <a:rPr lang="en-US" dirty="0"/>
              <a:t>Lack of ownership</a:t>
            </a:r>
          </a:p>
          <a:p>
            <a:r>
              <a:rPr lang="en-US" dirty="0"/>
              <a:t>Poor technical leadership</a:t>
            </a:r>
          </a:p>
          <a:p>
            <a:r>
              <a:rPr lang="en-US" dirty="0"/>
              <a:t>Last minute specification changes</a:t>
            </a:r>
          </a:p>
        </p:txBody>
      </p:sp>
    </p:spTree>
    <p:extLst>
      <p:ext uri="{BB962C8B-B14F-4D97-AF65-F5344CB8AC3E}">
        <p14:creationId xmlns:p14="http://schemas.microsoft.com/office/powerpoint/2010/main" val="9993225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4142F-39CF-9597-C2B8-AB8911A155BC}"/>
              </a:ext>
            </a:extLst>
          </p:cNvPr>
          <p:cNvSpPr>
            <a:spLocks noGrp="1"/>
          </p:cNvSpPr>
          <p:nvPr>
            <p:ph type="title"/>
          </p:nvPr>
        </p:nvSpPr>
        <p:spPr/>
        <p:txBody>
          <a:bodyPr/>
          <a:lstStyle/>
          <a:p>
            <a:r>
              <a:rPr lang="en-US" dirty="0"/>
              <a:t>Types of technical Debt</a:t>
            </a:r>
          </a:p>
        </p:txBody>
      </p:sp>
      <p:sp>
        <p:nvSpPr>
          <p:cNvPr id="3" name="Text Placeholder 2">
            <a:extLst>
              <a:ext uri="{FF2B5EF4-FFF2-40B4-BE49-F238E27FC236}">
                <a16:creationId xmlns:a16="http://schemas.microsoft.com/office/drawing/2014/main" id="{08BFD9C8-DF73-E7E2-677F-AE489F968951}"/>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8291211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Architecture</a:t>
            </a:r>
          </a:p>
        </p:txBody>
      </p:sp>
      <p:pic>
        <p:nvPicPr>
          <p:cNvPr id="6" name="Content Placeholder 5" descr="A picture containing text, circuit, electronics&#10;&#10;Description automatically generated">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443901"/>
            <a:ext cx="5111750" cy="3412736"/>
          </a:xfrm>
        </p:spPr>
      </p:pic>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584019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Build</a:t>
            </a:r>
          </a:p>
        </p:txBody>
      </p:sp>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1"/>
            <a:ext cx="5111750" cy="3412736"/>
          </a:xfrm>
        </p:spPr>
      </p:pic>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49076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1"/>
            <a:ext cx="5111750" cy="3412736"/>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Code</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0730377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6662"/>
            <a:ext cx="5111750" cy="3407213"/>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Defect</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416872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1"/>
            <a:ext cx="5111750" cy="3412736"/>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Design</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3296760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2"/>
            <a:ext cx="5111750" cy="3412736"/>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Documentation</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8992283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7418"/>
            <a:ext cx="5111750" cy="3405703"/>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Infrastructure</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7912788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9119"/>
            <a:ext cx="5111750" cy="3402301"/>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People</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1112090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7BCB-FD37-AEA8-EC34-698C4C9204B5}"/>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250058E2-ADAE-5392-EF9C-F0DFEAB3950B}"/>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778" b="7778"/>
          <a:stretch/>
        </p:blipFill>
        <p:spPr>
          <a:xfrm>
            <a:off x="1792288" y="459581"/>
            <a:ext cx="5486400" cy="3086100"/>
          </a:xfrm>
        </p:spPr>
      </p:pic>
      <p:sp>
        <p:nvSpPr>
          <p:cNvPr id="4" name="Text Placeholder 3">
            <a:extLst>
              <a:ext uri="{FF2B5EF4-FFF2-40B4-BE49-F238E27FC236}">
                <a16:creationId xmlns:a16="http://schemas.microsoft.com/office/drawing/2014/main" id="{129B13B2-ED36-2286-0F30-9E2442321A41}"/>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750951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3901"/>
            <a:ext cx="5111750" cy="3412736"/>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Process</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893294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6352"/>
            <a:ext cx="5111750" cy="3407833"/>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Requirement</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8942951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5050" y="446511"/>
            <a:ext cx="5111750" cy="3407515"/>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Service</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1879789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7780" y="446511"/>
            <a:ext cx="5106289" cy="3407515"/>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Test Automation</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39185199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124FF0-1626-F57C-1A00-073D4A121D7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3578063" y="446511"/>
            <a:ext cx="5105722" cy="3407515"/>
          </a:xfrm>
        </p:spPr>
      </p:pic>
      <p:sp>
        <p:nvSpPr>
          <p:cNvPr id="2" name="Title 1">
            <a:extLst>
              <a:ext uri="{FF2B5EF4-FFF2-40B4-BE49-F238E27FC236}">
                <a16:creationId xmlns:a16="http://schemas.microsoft.com/office/drawing/2014/main" id="{A336F388-6EA8-AA4F-67CC-4A3E36D9EEAC}"/>
              </a:ext>
            </a:extLst>
          </p:cNvPr>
          <p:cNvSpPr>
            <a:spLocks noGrp="1"/>
          </p:cNvSpPr>
          <p:nvPr>
            <p:ph type="title"/>
          </p:nvPr>
        </p:nvSpPr>
        <p:spPr/>
        <p:txBody>
          <a:bodyPr/>
          <a:lstStyle/>
          <a:p>
            <a:r>
              <a:rPr lang="en-US" dirty="0"/>
              <a:t>Test</a:t>
            </a:r>
          </a:p>
        </p:txBody>
      </p:sp>
      <p:sp>
        <p:nvSpPr>
          <p:cNvPr id="4" name="Text Placeholder 3">
            <a:extLst>
              <a:ext uri="{FF2B5EF4-FFF2-40B4-BE49-F238E27FC236}">
                <a16:creationId xmlns:a16="http://schemas.microsoft.com/office/drawing/2014/main" id="{44C04757-D22D-2605-5FF1-1DB2097C49E7}"/>
              </a:ext>
            </a:extLst>
          </p:cNvPr>
          <p:cNvSpPr>
            <a:spLocks noGrp="1"/>
          </p:cNvSpPr>
          <p:nvPr>
            <p:ph type="body" sz="half" idx="2"/>
          </p:nvPr>
        </p:nvSpPr>
        <p:spPr/>
        <p:txBody>
          <a:bodyPr/>
          <a:lstStyle/>
          <a:p>
            <a:r>
              <a:rPr lang="en-US" dirty="0"/>
              <a:t>Types of Technical Debt</a:t>
            </a:r>
          </a:p>
        </p:txBody>
      </p:sp>
    </p:spTree>
    <p:extLst>
      <p:ext uri="{BB962C8B-B14F-4D97-AF65-F5344CB8AC3E}">
        <p14:creationId xmlns:p14="http://schemas.microsoft.com/office/powerpoint/2010/main" val="28312407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AC924-4299-3F85-DDDA-B7D601F6BCDF}"/>
              </a:ext>
            </a:extLst>
          </p:cNvPr>
          <p:cNvSpPr>
            <a:spLocks noGrp="1"/>
          </p:cNvSpPr>
          <p:nvPr>
            <p:ph type="title"/>
          </p:nvPr>
        </p:nvSpPr>
        <p:spPr/>
        <p:txBody>
          <a:bodyPr/>
          <a:lstStyle/>
          <a:p>
            <a:r>
              <a:rPr lang="en-US" dirty="0"/>
              <a:t>Types of Technical Debt</a:t>
            </a:r>
          </a:p>
        </p:txBody>
      </p:sp>
      <p:sp>
        <p:nvSpPr>
          <p:cNvPr id="3" name="Content Placeholder 2">
            <a:extLst>
              <a:ext uri="{FF2B5EF4-FFF2-40B4-BE49-F238E27FC236}">
                <a16:creationId xmlns:a16="http://schemas.microsoft.com/office/drawing/2014/main" id="{8B2FBE0A-42ED-5C9D-4A3E-A0E288C884DD}"/>
              </a:ext>
            </a:extLst>
          </p:cNvPr>
          <p:cNvSpPr>
            <a:spLocks noGrp="1"/>
          </p:cNvSpPr>
          <p:nvPr>
            <p:ph idx="1"/>
          </p:nvPr>
        </p:nvSpPr>
        <p:spPr/>
        <p:txBody>
          <a:bodyPr numCol="2">
            <a:normAutofit lnSpcReduction="10000"/>
          </a:bodyPr>
          <a:lstStyle/>
          <a:p>
            <a:r>
              <a:rPr lang="en-US" dirty="0"/>
              <a:t>Architecture</a:t>
            </a:r>
          </a:p>
          <a:p>
            <a:r>
              <a:rPr lang="en-US" dirty="0"/>
              <a:t>Build</a:t>
            </a:r>
          </a:p>
          <a:p>
            <a:r>
              <a:rPr lang="en-US" dirty="0"/>
              <a:t>Code</a:t>
            </a:r>
          </a:p>
          <a:p>
            <a:r>
              <a:rPr lang="en-US" dirty="0"/>
              <a:t>Defect</a:t>
            </a:r>
          </a:p>
          <a:p>
            <a:r>
              <a:rPr lang="en-US" dirty="0"/>
              <a:t>Design</a:t>
            </a:r>
          </a:p>
          <a:p>
            <a:r>
              <a:rPr lang="en-US" dirty="0"/>
              <a:t>Documentation</a:t>
            </a:r>
          </a:p>
          <a:p>
            <a:r>
              <a:rPr lang="en-US" dirty="0"/>
              <a:t>Infrastructure</a:t>
            </a:r>
          </a:p>
          <a:p>
            <a:r>
              <a:rPr lang="en-US" dirty="0"/>
              <a:t>Process</a:t>
            </a:r>
          </a:p>
          <a:p>
            <a:r>
              <a:rPr lang="en-US" dirty="0"/>
              <a:t>Requirement</a:t>
            </a:r>
          </a:p>
          <a:p>
            <a:r>
              <a:rPr lang="en-US" dirty="0"/>
              <a:t>Service</a:t>
            </a:r>
          </a:p>
          <a:p>
            <a:r>
              <a:rPr lang="en-US" dirty="0"/>
              <a:t>Test Automation</a:t>
            </a:r>
          </a:p>
          <a:p>
            <a:r>
              <a:rPr lang="en-US" dirty="0"/>
              <a:t>Test</a:t>
            </a:r>
          </a:p>
        </p:txBody>
      </p:sp>
    </p:spTree>
    <p:extLst>
      <p:ext uri="{BB962C8B-B14F-4D97-AF65-F5344CB8AC3E}">
        <p14:creationId xmlns:p14="http://schemas.microsoft.com/office/powerpoint/2010/main" val="16777232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15B8C-AE29-1581-D2E7-A2DACE1C2DEA}"/>
              </a:ext>
            </a:extLst>
          </p:cNvPr>
          <p:cNvSpPr>
            <a:spLocks noGrp="1"/>
          </p:cNvSpPr>
          <p:nvPr>
            <p:ph type="title"/>
          </p:nvPr>
        </p:nvSpPr>
        <p:spPr/>
        <p:txBody>
          <a:bodyPr/>
          <a:lstStyle/>
          <a:p>
            <a:r>
              <a:rPr lang="en-US" dirty="0"/>
              <a:t>Technical Debt Identification</a:t>
            </a:r>
          </a:p>
        </p:txBody>
      </p:sp>
      <p:sp>
        <p:nvSpPr>
          <p:cNvPr id="3" name="Text Placeholder 2">
            <a:extLst>
              <a:ext uri="{FF2B5EF4-FFF2-40B4-BE49-F238E27FC236}">
                <a16:creationId xmlns:a16="http://schemas.microsoft.com/office/drawing/2014/main" id="{01A89B1F-BF43-3A5F-4054-39350F9797D9}"/>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9322243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7" name="Rectangle 6">
            <a:extLst>
              <a:ext uri="{FF2B5EF4-FFF2-40B4-BE49-F238E27FC236}">
                <a16:creationId xmlns:a16="http://schemas.microsoft.com/office/drawing/2014/main" id="{34AF5D7B-CC8D-151A-46A0-85FF75E68413}"/>
              </a:ext>
            </a:extLst>
          </p:cNvPr>
          <p:cNvSpPr/>
          <p:nvPr/>
        </p:nvSpPr>
        <p:spPr>
          <a:xfrm>
            <a:off x="5627183" y="1424285"/>
            <a:ext cx="199125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Clarity</a:t>
            </a:r>
          </a:p>
        </p:txBody>
      </p:sp>
    </p:spTree>
    <p:extLst>
      <p:ext uri="{BB962C8B-B14F-4D97-AF65-F5344CB8AC3E}">
        <p14:creationId xmlns:p14="http://schemas.microsoft.com/office/powerpoint/2010/main" val="307928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7" name="Rectangle 6">
            <a:extLst>
              <a:ext uri="{FF2B5EF4-FFF2-40B4-BE49-F238E27FC236}">
                <a16:creationId xmlns:a16="http://schemas.microsoft.com/office/drawing/2014/main" id="{34AF5D7B-CC8D-151A-46A0-85FF75E68413}"/>
              </a:ext>
            </a:extLst>
          </p:cNvPr>
          <p:cNvSpPr/>
          <p:nvPr/>
        </p:nvSpPr>
        <p:spPr>
          <a:xfrm>
            <a:off x="4412333" y="1424285"/>
            <a:ext cx="442095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Maintainability</a:t>
            </a:r>
          </a:p>
        </p:txBody>
      </p:sp>
    </p:spTree>
    <p:extLst>
      <p:ext uri="{BB962C8B-B14F-4D97-AF65-F5344CB8AC3E}">
        <p14:creationId xmlns:p14="http://schemas.microsoft.com/office/powerpoint/2010/main" val="423121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7" name="Rectangle 6">
            <a:extLst>
              <a:ext uri="{FF2B5EF4-FFF2-40B4-BE49-F238E27FC236}">
                <a16:creationId xmlns:a16="http://schemas.microsoft.com/office/drawing/2014/main" id="{34AF5D7B-CC8D-151A-46A0-85FF75E68413}"/>
              </a:ext>
            </a:extLst>
          </p:cNvPr>
          <p:cNvSpPr/>
          <p:nvPr/>
        </p:nvSpPr>
        <p:spPr>
          <a:xfrm>
            <a:off x="4343406" y="1424285"/>
            <a:ext cx="455881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Documentation</a:t>
            </a:r>
          </a:p>
        </p:txBody>
      </p:sp>
    </p:spTree>
    <p:extLst>
      <p:ext uri="{BB962C8B-B14F-4D97-AF65-F5344CB8AC3E}">
        <p14:creationId xmlns:p14="http://schemas.microsoft.com/office/powerpoint/2010/main" val="231395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AEF00-FAF2-AF79-0451-B63A8E9A0C67}"/>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536CDAE5-A0BB-909A-FEE3-C11F9F8F1A20}"/>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795" b="7795"/>
          <a:stretch/>
        </p:blipFill>
        <p:spPr>
          <a:xfrm>
            <a:off x="1792288" y="459581"/>
            <a:ext cx="5486400" cy="3086100"/>
          </a:xfrm>
        </p:spPr>
      </p:pic>
      <p:sp>
        <p:nvSpPr>
          <p:cNvPr id="4" name="Text Placeholder 3">
            <a:extLst>
              <a:ext uri="{FF2B5EF4-FFF2-40B4-BE49-F238E27FC236}">
                <a16:creationId xmlns:a16="http://schemas.microsoft.com/office/drawing/2014/main" id="{C9BC28F0-ADFA-9C18-3F82-05907E6993E5}"/>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13549180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7" name="Rectangle 6">
            <a:extLst>
              <a:ext uri="{FF2B5EF4-FFF2-40B4-BE49-F238E27FC236}">
                <a16:creationId xmlns:a16="http://schemas.microsoft.com/office/drawing/2014/main" id="{34AF5D7B-CC8D-151A-46A0-85FF75E68413}"/>
              </a:ext>
            </a:extLst>
          </p:cNvPr>
          <p:cNvSpPr/>
          <p:nvPr/>
        </p:nvSpPr>
        <p:spPr>
          <a:xfrm>
            <a:off x="4922157" y="1424285"/>
            <a:ext cx="340131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Refactoring</a:t>
            </a:r>
          </a:p>
        </p:txBody>
      </p:sp>
    </p:spTree>
    <p:extLst>
      <p:ext uri="{BB962C8B-B14F-4D97-AF65-F5344CB8AC3E}">
        <p14:creationId xmlns:p14="http://schemas.microsoft.com/office/powerpoint/2010/main" val="237670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7" name="Rectangle 6">
            <a:extLst>
              <a:ext uri="{FF2B5EF4-FFF2-40B4-BE49-F238E27FC236}">
                <a16:creationId xmlns:a16="http://schemas.microsoft.com/office/drawing/2014/main" id="{34AF5D7B-CC8D-151A-46A0-85FF75E68413}"/>
              </a:ext>
            </a:extLst>
          </p:cNvPr>
          <p:cNvSpPr/>
          <p:nvPr/>
        </p:nvSpPr>
        <p:spPr>
          <a:xfrm>
            <a:off x="4889585" y="1424285"/>
            <a:ext cx="346646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Well-Tested</a:t>
            </a:r>
          </a:p>
        </p:txBody>
      </p:sp>
    </p:spTree>
    <p:extLst>
      <p:ext uri="{BB962C8B-B14F-4D97-AF65-F5344CB8AC3E}">
        <p14:creationId xmlns:p14="http://schemas.microsoft.com/office/powerpoint/2010/main" val="110384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7" name="Rectangle 6">
            <a:extLst>
              <a:ext uri="{FF2B5EF4-FFF2-40B4-BE49-F238E27FC236}">
                <a16:creationId xmlns:a16="http://schemas.microsoft.com/office/drawing/2014/main" id="{34AF5D7B-CC8D-151A-46A0-85FF75E68413}"/>
              </a:ext>
            </a:extLst>
          </p:cNvPr>
          <p:cNvSpPr/>
          <p:nvPr/>
        </p:nvSpPr>
        <p:spPr>
          <a:xfrm>
            <a:off x="5200570" y="1424285"/>
            <a:ext cx="284449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Efficiency</a:t>
            </a:r>
          </a:p>
        </p:txBody>
      </p:sp>
    </p:spTree>
    <p:extLst>
      <p:ext uri="{BB962C8B-B14F-4D97-AF65-F5344CB8AC3E}">
        <p14:creationId xmlns:p14="http://schemas.microsoft.com/office/powerpoint/2010/main" val="368702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3" name="Rectangle 2">
            <a:extLst>
              <a:ext uri="{FF2B5EF4-FFF2-40B4-BE49-F238E27FC236}">
                <a16:creationId xmlns:a16="http://schemas.microsoft.com/office/drawing/2014/main" id="{3495C8F4-6962-72AB-AF3B-73297CA9DB47}"/>
              </a:ext>
            </a:extLst>
          </p:cNvPr>
          <p:cNvSpPr/>
          <p:nvPr/>
        </p:nvSpPr>
        <p:spPr>
          <a:xfrm>
            <a:off x="0" y="3028950"/>
            <a:ext cx="9144000"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Have other teams built similar solutions?</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0160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3" name="Rectangle 2">
            <a:extLst>
              <a:ext uri="{FF2B5EF4-FFF2-40B4-BE49-F238E27FC236}">
                <a16:creationId xmlns:a16="http://schemas.microsoft.com/office/drawing/2014/main" id="{3495C8F4-6962-72AB-AF3B-73297CA9DB47}"/>
              </a:ext>
            </a:extLst>
          </p:cNvPr>
          <p:cNvSpPr/>
          <p:nvPr/>
        </p:nvSpPr>
        <p:spPr>
          <a:xfrm>
            <a:off x="0" y="3028950"/>
            <a:ext cx="9144000"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Are there inconsistent user experiences?</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4671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3" name="Rectangle 2">
            <a:extLst>
              <a:ext uri="{FF2B5EF4-FFF2-40B4-BE49-F238E27FC236}">
                <a16:creationId xmlns:a16="http://schemas.microsoft.com/office/drawing/2014/main" id="{3495C8F4-6962-72AB-AF3B-73297CA9DB47}"/>
              </a:ext>
            </a:extLst>
          </p:cNvPr>
          <p:cNvSpPr/>
          <p:nvPr/>
        </p:nvSpPr>
        <p:spPr>
          <a:xfrm>
            <a:off x="0" y="3028950"/>
            <a:ext cx="9144000" cy="1200329"/>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Are solutions using the same reusable frameworks?</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4334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3" name="Rectangle 2">
            <a:extLst>
              <a:ext uri="{FF2B5EF4-FFF2-40B4-BE49-F238E27FC236}">
                <a16:creationId xmlns:a16="http://schemas.microsoft.com/office/drawing/2014/main" id="{3495C8F4-6962-72AB-AF3B-73297CA9DB47}"/>
              </a:ext>
            </a:extLst>
          </p:cNvPr>
          <p:cNvSpPr/>
          <p:nvPr/>
        </p:nvSpPr>
        <p:spPr>
          <a:xfrm>
            <a:off x="0" y="3028950"/>
            <a:ext cx="9144000"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Are best practices being followed?</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1890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3" name="Rectangle 2">
            <a:extLst>
              <a:ext uri="{FF2B5EF4-FFF2-40B4-BE49-F238E27FC236}">
                <a16:creationId xmlns:a16="http://schemas.microsoft.com/office/drawing/2014/main" id="{3495C8F4-6962-72AB-AF3B-73297CA9DB47}"/>
              </a:ext>
            </a:extLst>
          </p:cNvPr>
          <p:cNvSpPr/>
          <p:nvPr/>
        </p:nvSpPr>
        <p:spPr>
          <a:xfrm>
            <a:off x="0" y="3028950"/>
            <a:ext cx="9144000"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Are deployments taking too long?</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4595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6" name="Rectangle 5">
            <a:extLst>
              <a:ext uri="{FF2B5EF4-FFF2-40B4-BE49-F238E27FC236}">
                <a16:creationId xmlns:a16="http://schemas.microsoft.com/office/drawing/2014/main" id="{AC8E5F4A-5A95-DC7D-D3B0-EDCF8CF5ECA4}"/>
              </a:ext>
            </a:extLst>
          </p:cNvPr>
          <p:cNvSpPr/>
          <p:nvPr/>
        </p:nvSpPr>
        <p:spPr>
          <a:xfrm>
            <a:off x="1524000" y="3028949"/>
            <a:ext cx="6096000" cy="1200329"/>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Are limits being exceeded, or are users seeing errors?</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5821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E6F5-A204-97B3-C382-48EF2CCE26E3}"/>
              </a:ext>
            </a:extLst>
          </p:cNvPr>
          <p:cNvSpPr>
            <a:spLocks noGrp="1"/>
          </p:cNvSpPr>
          <p:nvPr>
            <p:ph type="title"/>
          </p:nvPr>
        </p:nvSpPr>
        <p:spPr/>
        <p:txBody>
          <a:bodyPr/>
          <a:lstStyle/>
          <a:p>
            <a:r>
              <a:rPr lang="en-US" dirty="0"/>
              <a:t>Technical Debt Identification</a:t>
            </a:r>
          </a:p>
        </p:txBody>
      </p:sp>
      <p:sp>
        <p:nvSpPr>
          <p:cNvPr id="4" name="Rectangle: Rounded Corners 3">
            <a:extLst>
              <a:ext uri="{FF2B5EF4-FFF2-40B4-BE49-F238E27FC236}">
                <a16:creationId xmlns:a16="http://schemas.microsoft.com/office/drawing/2014/main" id="{3C72FEBC-BB64-0354-4C75-F04B7556D887}"/>
              </a:ext>
            </a:extLst>
          </p:cNvPr>
          <p:cNvSpPr/>
          <p:nvPr/>
        </p:nvSpPr>
        <p:spPr>
          <a:xfrm>
            <a:off x="1066801"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Code Quality</a:t>
            </a:r>
          </a:p>
        </p:txBody>
      </p:sp>
      <p:sp>
        <p:nvSpPr>
          <p:cNvPr id="5" name="Rectangle: Rounded Corners 4">
            <a:extLst>
              <a:ext uri="{FF2B5EF4-FFF2-40B4-BE49-F238E27FC236}">
                <a16:creationId xmlns:a16="http://schemas.microsoft.com/office/drawing/2014/main" id="{1DE55B15-F3B1-308A-4486-6D880683261D}"/>
              </a:ext>
            </a:extLst>
          </p:cNvPr>
          <p:cNvSpPr/>
          <p:nvPr/>
        </p:nvSpPr>
        <p:spPr>
          <a:xfrm>
            <a:off x="5029200" y="12001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Technical Deficiencies</a:t>
            </a:r>
          </a:p>
        </p:txBody>
      </p:sp>
      <p:sp>
        <p:nvSpPr>
          <p:cNvPr id="6" name="Rectangle: Rounded Corners 5">
            <a:extLst>
              <a:ext uri="{FF2B5EF4-FFF2-40B4-BE49-F238E27FC236}">
                <a16:creationId xmlns:a16="http://schemas.microsoft.com/office/drawing/2014/main" id="{48283BBF-8F36-ED52-F630-3406972D40DB}"/>
              </a:ext>
            </a:extLst>
          </p:cNvPr>
          <p:cNvSpPr/>
          <p:nvPr/>
        </p:nvSpPr>
        <p:spPr>
          <a:xfrm>
            <a:off x="3048000" y="2952750"/>
            <a:ext cx="3048000" cy="137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Business Misalignment</a:t>
            </a:r>
          </a:p>
        </p:txBody>
      </p:sp>
    </p:spTree>
    <p:extLst>
      <p:ext uri="{BB962C8B-B14F-4D97-AF65-F5344CB8AC3E}">
        <p14:creationId xmlns:p14="http://schemas.microsoft.com/office/powerpoint/2010/main" val="1926527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37E38-FCDC-E4ED-BD47-6CF7F8EC6429}"/>
              </a:ext>
            </a:extLst>
          </p:cNvPr>
          <p:cNvSpPr>
            <a:spLocks noGrp="1"/>
          </p:cNvSpPr>
          <p:nvPr>
            <p:ph type="title"/>
          </p:nvPr>
        </p:nvSpPr>
        <p:spPr/>
        <p:txBody>
          <a:bodyPr/>
          <a:lstStyle/>
          <a:p>
            <a:r>
              <a:rPr lang="en-US" dirty="0"/>
              <a:t>What is Technical Debt?</a:t>
            </a:r>
          </a:p>
        </p:txBody>
      </p:sp>
      <p:pic>
        <p:nvPicPr>
          <p:cNvPr id="6" name="Picture Placeholder 5">
            <a:extLst>
              <a:ext uri="{FF2B5EF4-FFF2-40B4-BE49-F238E27FC236}">
                <a16:creationId xmlns:a16="http://schemas.microsoft.com/office/drawing/2014/main" id="{6BD095EC-3FF7-6D01-C6FD-55A91FC746B7}"/>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869" b="7869"/>
          <a:stretch/>
        </p:blipFill>
        <p:spPr>
          <a:xfrm>
            <a:off x="1792288" y="459581"/>
            <a:ext cx="5486400" cy="3086100"/>
          </a:xfrm>
        </p:spPr>
      </p:pic>
      <p:sp>
        <p:nvSpPr>
          <p:cNvPr id="4" name="Text Placeholder 3">
            <a:extLst>
              <a:ext uri="{FF2B5EF4-FFF2-40B4-BE49-F238E27FC236}">
                <a16:creationId xmlns:a16="http://schemas.microsoft.com/office/drawing/2014/main" id="{5C496928-8AC2-AE68-ACEC-5E1E97958929}"/>
              </a:ext>
            </a:extLst>
          </p:cNvPr>
          <p:cNvSpPr>
            <a:spLocks noGrp="1"/>
          </p:cNvSpPr>
          <p:nvPr>
            <p:ph type="body" sz="half" idx="2"/>
          </p:nvPr>
        </p:nvSpPr>
        <p:spPr/>
        <p:txBody>
          <a:bodyPr/>
          <a:lstStyle/>
          <a:p>
            <a:r>
              <a:rPr lang="en-US" dirty="0"/>
              <a:t>A story as old as time</a:t>
            </a:r>
          </a:p>
        </p:txBody>
      </p:sp>
    </p:spTree>
    <p:extLst>
      <p:ext uri="{BB962C8B-B14F-4D97-AF65-F5344CB8AC3E}">
        <p14:creationId xmlns:p14="http://schemas.microsoft.com/office/powerpoint/2010/main" val="16391835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7EE4D-6F63-A7FE-091A-A84D0C4ED534}"/>
              </a:ext>
            </a:extLst>
          </p:cNvPr>
          <p:cNvSpPr>
            <a:spLocks noGrp="1"/>
          </p:cNvSpPr>
          <p:nvPr>
            <p:ph type="title"/>
          </p:nvPr>
        </p:nvSpPr>
        <p:spPr/>
        <p:txBody>
          <a:bodyPr>
            <a:normAutofit fontScale="90000"/>
          </a:bodyPr>
          <a:lstStyle/>
          <a:p>
            <a:r>
              <a:rPr lang="en-US" dirty="0"/>
              <a:t>Opportunities to Identify Technical Debt</a:t>
            </a:r>
          </a:p>
        </p:txBody>
      </p:sp>
      <p:sp>
        <p:nvSpPr>
          <p:cNvPr id="3" name="Text Placeholder 2">
            <a:extLst>
              <a:ext uri="{FF2B5EF4-FFF2-40B4-BE49-F238E27FC236}">
                <a16:creationId xmlns:a16="http://schemas.microsoft.com/office/drawing/2014/main" id="{03629D7E-0DD8-1F6A-74E9-ADA99CB64CBA}"/>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21465053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Coding</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pic>
        <p:nvPicPr>
          <p:cNvPr id="6" name="Content Placeholder 5">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578647" y="695590"/>
            <a:ext cx="5104555" cy="3407833"/>
          </a:xfrm>
        </p:spPr>
      </p:pic>
    </p:spTree>
    <p:extLst>
      <p:ext uri="{BB962C8B-B14F-4D97-AF65-F5344CB8AC3E}">
        <p14:creationId xmlns:p14="http://schemas.microsoft.com/office/powerpoint/2010/main" val="40706350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563DC0-8408-05DC-2B2D-CB492FE4EE98}"/>
              </a:ext>
            </a:extLst>
          </p:cNvPr>
          <p:cNvSpPr txBox="1"/>
          <p:nvPr/>
        </p:nvSpPr>
        <p:spPr>
          <a:xfrm>
            <a:off x="1414725" y="0"/>
            <a:ext cx="6314549" cy="769441"/>
          </a:xfrm>
          <a:prstGeom prst="rect">
            <a:avLst/>
          </a:prstGeom>
          <a:noFill/>
        </p:spPr>
        <p:txBody>
          <a:bodyPr wrap="none" rtlCol="0">
            <a:spAutoFit/>
          </a:bodyPr>
          <a:lstStyle/>
          <a:p>
            <a:r>
              <a:rPr lang="en-US" sz="4400" dirty="0">
                <a:latin typeface="Edwardian Script ITC" panose="030303020407070D0804" pitchFamily="66" charset="0"/>
              </a:rPr>
              <a:t>Manifesto for Software Craftsmanship</a:t>
            </a:r>
          </a:p>
        </p:txBody>
      </p:sp>
      <p:sp>
        <p:nvSpPr>
          <p:cNvPr id="10" name="TextBox 9">
            <a:extLst>
              <a:ext uri="{FF2B5EF4-FFF2-40B4-BE49-F238E27FC236}">
                <a16:creationId xmlns:a16="http://schemas.microsoft.com/office/drawing/2014/main" id="{9BC2D737-0C6B-2B17-2DC0-426E8B407280}"/>
              </a:ext>
            </a:extLst>
          </p:cNvPr>
          <p:cNvSpPr txBox="1"/>
          <p:nvPr/>
        </p:nvSpPr>
        <p:spPr>
          <a:xfrm>
            <a:off x="1414725" y="778269"/>
            <a:ext cx="6314548" cy="923330"/>
          </a:xfrm>
          <a:prstGeom prst="rect">
            <a:avLst/>
          </a:prstGeom>
          <a:noFill/>
        </p:spPr>
        <p:txBody>
          <a:bodyPr wrap="square" rtlCol="0">
            <a:spAutoFit/>
          </a:bodyPr>
          <a:lstStyle/>
          <a:p>
            <a:r>
              <a:rPr lang="en-US" sz="2400" dirty="0"/>
              <a:t>Not only working software,</a:t>
            </a:r>
          </a:p>
          <a:p>
            <a:r>
              <a:rPr lang="en-US" sz="2400" dirty="0"/>
              <a:t>	but also </a:t>
            </a:r>
            <a:r>
              <a:rPr lang="en-US" sz="3000" b="1" dirty="0"/>
              <a:t>well-crafted software</a:t>
            </a:r>
            <a:endParaRPr lang="en-US" sz="3000" dirty="0"/>
          </a:p>
        </p:txBody>
      </p:sp>
      <p:sp>
        <p:nvSpPr>
          <p:cNvPr id="11" name="TextBox 10">
            <a:extLst>
              <a:ext uri="{FF2B5EF4-FFF2-40B4-BE49-F238E27FC236}">
                <a16:creationId xmlns:a16="http://schemas.microsoft.com/office/drawing/2014/main" id="{11B84AC2-B50E-5DDD-57C9-059C4D2510AC}"/>
              </a:ext>
            </a:extLst>
          </p:cNvPr>
          <p:cNvSpPr txBox="1"/>
          <p:nvPr/>
        </p:nvSpPr>
        <p:spPr>
          <a:xfrm>
            <a:off x="1414725" y="1733550"/>
            <a:ext cx="6314548" cy="923330"/>
          </a:xfrm>
          <a:prstGeom prst="rect">
            <a:avLst/>
          </a:prstGeom>
          <a:noFill/>
        </p:spPr>
        <p:txBody>
          <a:bodyPr wrap="square" rtlCol="0">
            <a:spAutoFit/>
          </a:bodyPr>
          <a:lstStyle/>
          <a:p>
            <a:r>
              <a:rPr lang="en-US" sz="2400" dirty="0"/>
              <a:t>Not only responding to change,</a:t>
            </a:r>
          </a:p>
          <a:p>
            <a:r>
              <a:rPr lang="en-US" sz="2400" dirty="0"/>
              <a:t>	but also </a:t>
            </a:r>
            <a:r>
              <a:rPr lang="en-US" sz="3000" b="1" dirty="0"/>
              <a:t>steadily adding value</a:t>
            </a:r>
            <a:endParaRPr lang="en-US" sz="3000" dirty="0"/>
          </a:p>
        </p:txBody>
      </p:sp>
      <p:sp>
        <p:nvSpPr>
          <p:cNvPr id="12" name="TextBox 11">
            <a:extLst>
              <a:ext uri="{FF2B5EF4-FFF2-40B4-BE49-F238E27FC236}">
                <a16:creationId xmlns:a16="http://schemas.microsoft.com/office/drawing/2014/main" id="{AB657648-B1D1-A9C0-2ED1-D9642959505A}"/>
              </a:ext>
            </a:extLst>
          </p:cNvPr>
          <p:cNvSpPr txBox="1"/>
          <p:nvPr/>
        </p:nvSpPr>
        <p:spPr>
          <a:xfrm>
            <a:off x="1414724" y="2763620"/>
            <a:ext cx="6814875" cy="923330"/>
          </a:xfrm>
          <a:prstGeom prst="rect">
            <a:avLst/>
          </a:prstGeom>
          <a:noFill/>
        </p:spPr>
        <p:txBody>
          <a:bodyPr wrap="square" rtlCol="0">
            <a:spAutoFit/>
          </a:bodyPr>
          <a:lstStyle/>
          <a:p>
            <a:r>
              <a:rPr lang="en-US" sz="2400" dirty="0"/>
              <a:t>Not only individuals and interactions,</a:t>
            </a:r>
          </a:p>
          <a:p>
            <a:r>
              <a:rPr lang="en-US" sz="2400" dirty="0"/>
              <a:t>	but also </a:t>
            </a:r>
            <a:r>
              <a:rPr lang="en-US" sz="3000" b="1" dirty="0"/>
              <a:t>a community of professionals</a:t>
            </a:r>
            <a:endParaRPr lang="en-US" sz="3000" dirty="0"/>
          </a:p>
        </p:txBody>
      </p:sp>
      <p:sp>
        <p:nvSpPr>
          <p:cNvPr id="13" name="TextBox 12">
            <a:extLst>
              <a:ext uri="{FF2B5EF4-FFF2-40B4-BE49-F238E27FC236}">
                <a16:creationId xmlns:a16="http://schemas.microsoft.com/office/drawing/2014/main" id="{A5C50D55-BD9B-1D56-A38D-8408DC995638}"/>
              </a:ext>
            </a:extLst>
          </p:cNvPr>
          <p:cNvSpPr txBox="1"/>
          <p:nvPr/>
        </p:nvSpPr>
        <p:spPr>
          <a:xfrm>
            <a:off x="1414725" y="3793690"/>
            <a:ext cx="6314548" cy="923330"/>
          </a:xfrm>
          <a:prstGeom prst="rect">
            <a:avLst/>
          </a:prstGeom>
          <a:noFill/>
        </p:spPr>
        <p:txBody>
          <a:bodyPr wrap="square" rtlCol="0">
            <a:spAutoFit/>
          </a:bodyPr>
          <a:lstStyle/>
          <a:p>
            <a:r>
              <a:rPr lang="en-US" sz="2400" dirty="0"/>
              <a:t>Not only customer collaboration,</a:t>
            </a:r>
          </a:p>
          <a:p>
            <a:r>
              <a:rPr lang="en-US" sz="2400" dirty="0"/>
              <a:t>	but also </a:t>
            </a:r>
            <a:r>
              <a:rPr lang="en-US" sz="3000" b="1" dirty="0"/>
              <a:t>productive partnerships</a:t>
            </a:r>
            <a:endParaRPr lang="en-US" sz="3000" dirty="0"/>
          </a:p>
        </p:txBody>
      </p:sp>
    </p:spTree>
    <p:extLst>
      <p:ext uri="{BB962C8B-B14F-4D97-AF65-F5344CB8AC3E}">
        <p14:creationId xmlns:p14="http://schemas.microsoft.com/office/powerpoint/2010/main" val="58397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1" grpId="0" nodeType="clickEffect">
                                  <p:stCondLst>
                                    <p:cond delay="0"/>
                                  </p:stCondLst>
                                  <p:childTnLst>
                                    <p:set>
                                      <p:cBhvr override="childStyle">
                                        <p:cTn id="6" dur="indefinite"/>
                                        <p:tgtEl>
                                          <p:spTgt spid="10"/>
                                        </p:tgtEl>
                                        <p:attrNameLst>
                                          <p:attrName>style.color</p:attrName>
                                        </p:attrNameLst>
                                      </p:cBhvr>
                                      <p:to>
                                        <p:clrVal>
                                          <a:srgbClr val="EAEAEA"/>
                                        </p:clrVal>
                                      </p:to>
                                    </p:set>
                                  </p:childTnLst>
                                </p:cTn>
                              </p:par>
                              <p:par>
                                <p:cTn id="7" presetID="3" presetClass="emph" presetSubtype="1" grpId="0" nodeType="withEffect">
                                  <p:stCondLst>
                                    <p:cond delay="0"/>
                                  </p:stCondLst>
                                  <p:childTnLst>
                                    <p:set>
                                      <p:cBhvr override="childStyle">
                                        <p:cTn id="8" dur="indefinite"/>
                                        <p:tgtEl>
                                          <p:spTgt spid="12"/>
                                        </p:tgtEl>
                                        <p:attrNameLst>
                                          <p:attrName>style.color</p:attrName>
                                        </p:attrNameLst>
                                      </p:cBhvr>
                                      <p:to>
                                        <p:clrVal>
                                          <a:srgbClr val="EAEAEA"/>
                                        </p:clrVal>
                                      </p:to>
                                    </p:set>
                                  </p:childTnLst>
                                </p:cTn>
                              </p:par>
                              <p:par>
                                <p:cTn id="9" presetID="3" presetClass="emph" presetSubtype="1" grpId="0" nodeType="withEffect">
                                  <p:stCondLst>
                                    <p:cond delay="0"/>
                                  </p:stCondLst>
                                  <p:childTnLst>
                                    <p:set>
                                      <p:cBhvr override="childStyle">
                                        <p:cTn id="10" dur="indefinite"/>
                                        <p:tgtEl>
                                          <p:spTgt spid="13"/>
                                        </p:tgtEl>
                                        <p:attrNameLst>
                                          <p:attrName>style.color</p:attrName>
                                        </p:attrNameLst>
                                      </p:cBhvr>
                                      <p:to>
                                        <p:clrVal>
                                          <a:srgbClr val="EAEAEA"/>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Code Reviews</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pic>
        <p:nvPicPr>
          <p:cNvPr id="6" name="Content Placeholder 5" descr="Two people looking at a computer screen&#10;&#10;Description automatically generated with low confidence">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75050" y="695590"/>
            <a:ext cx="5111750" cy="3407833"/>
          </a:xfrm>
        </p:spPr>
      </p:pic>
    </p:spTree>
    <p:extLst>
      <p:ext uri="{BB962C8B-B14F-4D97-AF65-F5344CB8AC3E}">
        <p14:creationId xmlns:p14="http://schemas.microsoft.com/office/powerpoint/2010/main" val="28779131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578647" y="695590"/>
            <a:ext cx="5104555" cy="3407833"/>
          </a:xfrm>
        </p:spPr>
      </p:pic>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Code Analysis Tools</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884407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575050" y="695590"/>
            <a:ext cx="5111750" cy="3407833"/>
          </a:xfrm>
        </p:spPr>
      </p:pic>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Pull Requests</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319890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577825" y="695590"/>
            <a:ext cx="5106199" cy="3407833"/>
          </a:xfrm>
        </p:spPr>
      </p:pic>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Stand Up</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12587335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575050" y="695590"/>
            <a:ext cx="5111749" cy="3407833"/>
          </a:xfrm>
        </p:spPr>
      </p:pic>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Sprint Review</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2921896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689E35A-933B-532F-EFF1-92709A8F8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575050" y="702476"/>
            <a:ext cx="5111749" cy="3394061"/>
          </a:xfrm>
        </p:spPr>
      </p:pic>
      <p:sp>
        <p:nvSpPr>
          <p:cNvPr id="2" name="Title 1">
            <a:extLst>
              <a:ext uri="{FF2B5EF4-FFF2-40B4-BE49-F238E27FC236}">
                <a16:creationId xmlns:a16="http://schemas.microsoft.com/office/drawing/2014/main" id="{9FF9DDB7-8B5C-96A0-9E10-16071015A013}"/>
              </a:ext>
            </a:extLst>
          </p:cNvPr>
          <p:cNvSpPr>
            <a:spLocks noGrp="1"/>
          </p:cNvSpPr>
          <p:nvPr>
            <p:ph type="title"/>
          </p:nvPr>
        </p:nvSpPr>
        <p:spPr/>
        <p:txBody>
          <a:bodyPr/>
          <a:lstStyle/>
          <a:p>
            <a:r>
              <a:rPr lang="en-US" dirty="0"/>
              <a:t>Often hidden in plain sight</a:t>
            </a:r>
          </a:p>
        </p:txBody>
      </p:sp>
      <p:sp>
        <p:nvSpPr>
          <p:cNvPr id="4" name="Text Placeholder 3">
            <a:extLst>
              <a:ext uri="{FF2B5EF4-FFF2-40B4-BE49-F238E27FC236}">
                <a16:creationId xmlns:a16="http://schemas.microsoft.com/office/drawing/2014/main" id="{C9BF4977-ABFE-45BF-F055-BFA662B01F25}"/>
              </a:ext>
            </a:extLst>
          </p:cNvPr>
          <p:cNvSpPr>
            <a:spLocks noGrp="1"/>
          </p:cNvSpPr>
          <p:nvPr>
            <p:ph type="body" sz="half" idx="2"/>
          </p:nvPr>
        </p:nvSpPr>
        <p:spPr/>
        <p:txBody>
          <a:bodyPr/>
          <a:lstStyle/>
          <a:p>
            <a:r>
              <a:rPr lang="en-US" dirty="0"/>
              <a:t>Opportunities to Identify Technical Debt</a:t>
            </a:r>
          </a:p>
        </p:txBody>
      </p:sp>
    </p:spTree>
    <p:extLst>
      <p:ext uri="{BB962C8B-B14F-4D97-AF65-F5344CB8AC3E}">
        <p14:creationId xmlns:p14="http://schemas.microsoft.com/office/powerpoint/2010/main" val="18976175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924CE-8457-6A0A-9AD0-C24A683D04F5}"/>
              </a:ext>
            </a:extLst>
          </p:cNvPr>
          <p:cNvSpPr>
            <a:spLocks noGrp="1"/>
          </p:cNvSpPr>
          <p:nvPr>
            <p:ph type="title"/>
          </p:nvPr>
        </p:nvSpPr>
        <p:spPr/>
        <p:txBody>
          <a:bodyPr/>
          <a:lstStyle/>
          <a:p>
            <a:r>
              <a:rPr lang="en-US" dirty="0"/>
              <a:t>Recoding Technical Debt</a:t>
            </a:r>
          </a:p>
        </p:txBody>
      </p:sp>
      <p:sp>
        <p:nvSpPr>
          <p:cNvPr id="3" name="Text Placeholder 2">
            <a:extLst>
              <a:ext uri="{FF2B5EF4-FFF2-40B4-BE49-F238E27FC236}">
                <a16:creationId xmlns:a16="http://schemas.microsoft.com/office/drawing/2014/main" id="{B4DBD8FF-E73A-FDB3-FFC0-E0E53817F126}"/>
              </a:ext>
            </a:extLst>
          </p:cNvPr>
          <p:cNvSpPr>
            <a:spLocks noGrp="1"/>
          </p:cNvSpPr>
          <p:nvPr>
            <p:ph type="body" idx="1"/>
          </p:nvPr>
        </p:nvSpPr>
        <p:spPr/>
        <p:txBody>
          <a:bodyPr/>
          <a:lstStyle/>
          <a:p>
            <a:r>
              <a:rPr lang="en-US" dirty="0"/>
              <a:t>Technical Debt Is Not Free</a:t>
            </a:r>
          </a:p>
        </p:txBody>
      </p:sp>
    </p:spTree>
    <p:extLst>
      <p:ext uri="{BB962C8B-B14F-4D97-AF65-F5344CB8AC3E}">
        <p14:creationId xmlns:p14="http://schemas.microsoft.com/office/powerpoint/2010/main" val="118389356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Las Vegas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Visual Studio Live! Las Vegas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Visual Studio Live! Austi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4474</Words>
  <Application>Microsoft Office PowerPoint</Application>
  <PresentationFormat>On-screen Show (16:9)</PresentationFormat>
  <Paragraphs>717</Paragraphs>
  <Slides>130</Slides>
  <Notes>85</Notes>
  <HiddenSlides>0</HiddenSlides>
  <MMClips>1</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130</vt:i4>
      </vt:variant>
    </vt:vector>
  </HeadingPairs>
  <TitlesOfParts>
    <vt:vector size="139" baseType="lpstr">
      <vt:lpstr>Arial</vt:lpstr>
      <vt:lpstr>Calibri</vt:lpstr>
      <vt:lpstr>Edwardian Script ITC</vt:lpstr>
      <vt:lpstr>Times New Roman</vt:lpstr>
      <vt:lpstr>Custom Design</vt:lpstr>
      <vt:lpstr>Visual Studio Live! Las Vegas 2017</vt:lpstr>
      <vt:lpstr>1_Custom Design</vt:lpstr>
      <vt:lpstr>Visual Studio Live! Las Vegas 2018</vt:lpstr>
      <vt:lpstr>Visual Studio Live! Austin 2018</vt:lpstr>
      <vt:lpstr>PowerPoint Presentation</vt:lpstr>
      <vt:lpstr>Session Survey</vt:lpstr>
      <vt:lpstr>Who is Chad Green</vt:lpstr>
      <vt:lpstr>Agenda</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What is Technical Debt?</vt:lpstr>
      <vt:lpstr>A more reasonable definition</vt:lpstr>
      <vt:lpstr>PowerPoint Presentation</vt:lpstr>
      <vt:lpstr>PowerPoint Presentation</vt:lpstr>
      <vt:lpstr>PowerPoint Presentation</vt:lpstr>
      <vt:lpstr>PowerPoint Presentation</vt:lpstr>
      <vt:lpstr>PowerPoint Presentation</vt:lpstr>
      <vt:lpstr>PowerPoint Presentation</vt:lpstr>
      <vt:lpstr>Technical Debt Example</vt:lpstr>
      <vt:lpstr>Technical Debt Example</vt:lpstr>
      <vt:lpstr>Technical Debt Example</vt:lpstr>
      <vt:lpstr>Technical Debt Example</vt:lpstr>
      <vt:lpstr>Technical Debt Example</vt:lpstr>
      <vt:lpstr>Another Technical Debt Example</vt:lpstr>
      <vt:lpstr>Another Technical Debt Example</vt:lpstr>
      <vt:lpstr>Pros and Cons of Technical Debt</vt:lpstr>
      <vt:lpstr>Technical Debt Pros</vt:lpstr>
      <vt:lpstr>Technical Debt Cons</vt:lpstr>
      <vt:lpstr>What Causes Technical Debt?</vt:lpstr>
      <vt:lpstr>Insufficient up-front definition</vt:lpstr>
      <vt:lpstr>Business Pressures</vt:lpstr>
      <vt:lpstr>Lack of process or understanding</vt:lpstr>
      <vt:lpstr>Tightly-coupled components</vt:lpstr>
      <vt:lpstr>Lack of a test suite</vt:lpstr>
      <vt:lpstr>Lack of documentation</vt:lpstr>
      <vt:lpstr>Lack of collaboration</vt:lpstr>
      <vt:lpstr>Parallel development</vt:lpstr>
      <vt:lpstr>Delayed refactoring</vt:lpstr>
      <vt:lpstr>Lack of alignment to standards</vt:lpstr>
      <vt:lpstr>Lack of knowledge</vt:lpstr>
      <vt:lpstr>Lack of ownership</vt:lpstr>
      <vt:lpstr>Poor technical leadership</vt:lpstr>
      <vt:lpstr>Last minute specification changes</vt:lpstr>
      <vt:lpstr>What causes technical debt?</vt:lpstr>
      <vt:lpstr>Types of technical Debt</vt:lpstr>
      <vt:lpstr>Architecture</vt:lpstr>
      <vt:lpstr>Build</vt:lpstr>
      <vt:lpstr>Code</vt:lpstr>
      <vt:lpstr>Defect</vt:lpstr>
      <vt:lpstr>Design</vt:lpstr>
      <vt:lpstr>Documentation</vt:lpstr>
      <vt:lpstr>Infrastructure</vt:lpstr>
      <vt:lpstr>People</vt:lpstr>
      <vt:lpstr>Process</vt:lpstr>
      <vt:lpstr>Requirement</vt:lpstr>
      <vt:lpstr>Service</vt:lpstr>
      <vt:lpstr>Test Automation</vt:lpstr>
      <vt:lpstr>Test</vt:lpstr>
      <vt:lpstr>Types of Technical Debt</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Technical Debt Identification</vt:lpstr>
      <vt:lpstr>Opportunities to Identify Technical Debt</vt:lpstr>
      <vt:lpstr>Coding</vt:lpstr>
      <vt:lpstr>PowerPoint Presentation</vt:lpstr>
      <vt:lpstr>Code Reviews</vt:lpstr>
      <vt:lpstr>Code Analysis Tools</vt:lpstr>
      <vt:lpstr>Pull Requests</vt:lpstr>
      <vt:lpstr>Stand Up</vt:lpstr>
      <vt:lpstr>Sprint Review</vt:lpstr>
      <vt:lpstr>Often hidden in plain sight</vt:lpstr>
      <vt:lpstr>Recoding Technical Debt</vt:lpstr>
      <vt:lpstr>Recoding Technical Debt</vt:lpstr>
      <vt:lpstr>Recoding Technical Debt</vt:lpstr>
      <vt:lpstr>Key Information to Record</vt:lpstr>
      <vt:lpstr>Key Information to Record</vt:lpstr>
      <vt:lpstr>Key Information to Record</vt:lpstr>
      <vt:lpstr>Tracking Technical Debt</vt:lpstr>
      <vt:lpstr>Tracking Technical Debt</vt:lpstr>
      <vt:lpstr>Tracking Technical Debt</vt:lpstr>
      <vt:lpstr>Technical Debt Register</vt:lpstr>
      <vt:lpstr>Technical Debt Score</vt:lpstr>
      <vt:lpstr>Technical Debt Score</vt:lpstr>
      <vt:lpstr>Technical Debt Score</vt:lpstr>
      <vt:lpstr>Technical Debt Score</vt:lpstr>
      <vt:lpstr>Technical Debt Score</vt:lpstr>
      <vt:lpstr>Technical Debt Score</vt:lpstr>
      <vt:lpstr>Technical Debt Score</vt:lpstr>
      <vt:lpstr>PowerPoint Presentation</vt:lpstr>
      <vt:lpstr>Technical Debt Ratio</vt:lpstr>
      <vt:lpstr>Technical Debt Ratio</vt:lpstr>
      <vt:lpstr>Technical Debt Ratio</vt:lpstr>
      <vt:lpstr>Technical Debt Ratio</vt:lpstr>
      <vt:lpstr>Summary</vt:lpstr>
      <vt:lpstr>Technical Debt Is Not Free</vt:lpstr>
      <vt:lpstr>Technical Debt Is Not Free</vt:lpstr>
      <vt:lpstr>Technical Debt Is Not Free</vt:lpstr>
      <vt:lpstr>Technical Debt Is Not Free</vt:lpstr>
      <vt:lpstr>Technical Debt Is Not Free</vt:lpstr>
      <vt:lpstr>Technical Debt Is Not Free</vt:lpstr>
      <vt:lpstr>Technical Debt Is Not Free</vt:lpstr>
      <vt:lpstr>Technical Debt Is Not Free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2023-03-21T00:08:48Z</dcterms:modified>
</cp:coreProperties>
</file>